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7" r:id="rId5"/>
    <p:sldId id="258" r:id="rId6"/>
    <p:sldId id="272" r:id="rId7"/>
    <p:sldId id="265" r:id="rId8"/>
    <p:sldId id="273" r:id="rId9"/>
    <p:sldId id="275" r:id="rId10"/>
    <p:sldId id="267" r:id="rId11"/>
    <p:sldId id="277" r:id="rId12"/>
    <p:sldId id="278" r:id="rId13"/>
    <p:sldId id="280" r:id="rId14"/>
    <p:sldId id="279" r:id="rId15"/>
    <p:sldId id="276" r:id="rId16"/>
  </p:sldIdLst>
  <p:sldSz cx="12188825" cy="6858000"/>
  <p:notesSz cx="6797675" cy="9926638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280" autoAdjust="0"/>
  </p:normalViewPr>
  <p:slideViewPr>
    <p:cSldViewPr>
      <p:cViewPr varScale="1">
        <p:scale>
          <a:sx n="72" d="100"/>
          <a:sy n="72" d="100"/>
        </p:scale>
        <p:origin x="654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774" y="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ovu\Documents\YAMK%20Agrologi\Luke%20tilasto%20lamm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Teurastukset lammas ja karitsa (kpl)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Luke_Maa_Liha_01!$B$5</c:f>
              <c:strCache>
                <c:ptCount val="1"/>
                <c:pt idx="0">
                  <c:v>Teurastukset (kpl)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Luke_Maa_Liha_01!$A$6:$A$32</c:f>
              <c:strCach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strCache>
            </c:strRef>
          </c:cat>
          <c:val>
            <c:numRef>
              <c:f>Luke_Maa_Liha_01!$B$6:$B$32</c:f>
              <c:numCache>
                <c:formatCode>General</c:formatCode>
                <c:ptCount val="27"/>
                <c:pt idx="0">
                  <c:v>53100</c:v>
                </c:pt>
                <c:pt idx="1">
                  <c:v>51100</c:v>
                </c:pt>
                <c:pt idx="2">
                  <c:v>57300</c:v>
                </c:pt>
                <c:pt idx="3">
                  <c:v>58500</c:v>
                </c:pt>
                <c:pt idx="4">
                  <c:v>67000</c:v>
                </c:pt>
                <c:pt idx="5">
                  <c:v>73800</c:v>
                </c:pt>
                <c:pt idx="6">
                  <c:v>69800</c:v>
                </c:pt>
                <c:pt idx="7">
                  <c:v>65200</c:v>
                </c:pt>
                <c:pt idx="8">
                  <c:v>56900</c:v>
                </c:pt>
                <c:pt idx="9">
                  <c:v>44900</c:v>
                </c:pt>
                <c:pt idx="10">
                  <c:v>34333</c:v>
                </c:pt>
                <c:pt idx="11">
                  <c:v>31730</c:v>
                </c:pt>
                <c:pt idx="12">
                  <c:v>30238</c:v>
                </c:pt>
                <c:pt idx="13">
                  <c:v>29328</c:v>
                </c:pt>
                <c:pt idx="14">
                  <c:v>31981</c:v>
                </c:pt>
                <c:pt idx="15">
                  <c:v>29976</c:v>
                </c:pt>
                <c:pt idx="16">
                  <c:v>31396</c:v>
                </c:pt>
                <c:pt idx="17">
                  <c:v>34620</c:v>
                </c:pt>
                <c:pt idx="18">
                  <c:v>37890</c:v>
                </c:pt>
                <c:pt idx="19">
                  <c:v>36870</c:v>
                </c:pt>
                <c:pt idx="20">
                  <c:v>37069</c:v>
                </c:pt>
                <c:pt idx="21">
                  <c:v>45199</c:v>
                </c:pt>
                <c:pt idx="22">
                  <c:v>44794</c:v>
                </c:pt>
                <c:pt idx="23">
                  <c:v>46761</c:v>
                </c:pt>
                <c:pt idx="24">
                  <c:v>51739</c:v>
                </c:pt>
                <c:pt idx="25">
                  <c:v>59023</c:v>
                </c:pt>
                <c:pt idx="26">
                  <c:v>63158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5C-4E66-A8FA-DFB5BE87FD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3613856"/>
        <c:axId val="413614184"/>
      </c:barChart>
      <c:catAx>
        <c:axId val="41361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13614184"/>
        <c:crosses val="autoZero"/>
        <c:auto val="1"/>
        <c:lblAlgn val="ctr"/>
        <c:lblOffset val="100"/>
        <c:noMultiLvlLbl val="0"/>
      </c:catAx>
      <c:valAx>
        <c:axId val="41361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1361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Lampaan-</a:t>
            </a:r>
            <a:r>
              <a:rPr lang="fi-FI" baseline="0"/>
              <a:t> ja karitsanlihantuotanto 1996-2016</a:t>
            </a:r>
            <a:endParaRPr lang="fi-FI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stacked"/>
        <c:varyColors val="0"/>
        <c:ser>
          <c:idx val="4"/>
          <c:order val="4"/>
          <c:tx>
            <c:v>Karitsa kg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Luke_Maa_Liha_01!$A$12:$A$32</c:f>
              <c:strCach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strCache>
            </c:strRef>
          </c:cat>
          <c:val>
            <c:numRef>
              <c:f>Luke_Maa_Liha_01!$F$12:$F$32</c:f>
              <c:numCache>
                <c:formatCode>General</c:formatCode>
                <c:ptCount val="21"/>
                <c:pt idx="0">
                  <c:v>920000</c:v>
                </c:pt>
                <c:pt idx="1">
                  <c:v>860000</c:v>
                </c:pt>
                <c:pt idx="2">
                  <c:v>770000</c:v>
                </c:pt>
                <c:pt idx="3">
                  <c:v>670000</c:v>
                </c:pt>
                <c:pt idx="4">
                  <c:v>540000</c:v>
                </c:pt>
                <c:pt idx="5">
                  <c:v>505629</c:v>
                </c:pt>
                <c:pt idx="6">
                  <c:v>502278</c:v>
                </c:pt>
                <c:pt idx="7">
                  <c:v>501359</c:v>
                </c:pt>
                <c:pt idx="8">
                  <c:v>544528</c:v>
                </c:pt>
                <c:pt idx="9">
                  <c:v>508032</c:v>
                </c:pt>
                <c:pt idx="10">
                  <c:v>528986</c:v>
                </c:pt>
                <c:pt idx="11">
                  <c:v>626221</c:v>
                </c:pt>
                <c:pt idx="12">
                  <c:v>540891</c:v>
                </c:pt>
                <c:pt idx="13">
                  <c:v>535476</c:v>
                </c:pt>
                <c:pt idx="14">
                  <c:v>552472</c:v>
                </c:pt>
                <c:pt idx="15">
                  <c:v>681324</c:v>
                </c:pt>
                <c:pt idx="16">
                  <c:v>686421</c:v>
                </c:pt>
                <c:pt idx="17">
                  <c:v>723876</c:v>
                </c:pt>
                <c:pt idx="18">
                  <c:v>827613</c:v>
                </c:pt>
                <c:pt idx="19">
                  <c:v>934257</c:v>
                </c:pt>
                <c:pt idx="20">
                  <c:v>979645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73-48D7-9DDF-ACF6BC926AE0}"/>
            </c:ext>
          </c:extLst>
        </c:ser>
        <c:ser>
          <c:idx val="7"/>
          <c:order val="7"/>
          <c:tx>
            <c:v>Muu lammas kg</c:v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Luke_Maa_Liha_01!$A$12:$A$32</c:f>
              <c:strCach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strCache>
            </c:strRef>
          </c:cat>
          <c:val>
            <c:numRef>
              <c:f>Luke_Maa_Liha_01!$I$12:$I$32</c:f>
              <c:numCache>
                <c:formatCode>General</c:formatCode>
                <c:ptCount val="21"/>
                <c:pt idx="0">
                  <c:v>330000</c:v>
                </c:pt>
                <c:pt idx="1">
                  <c:v>300000</c:v>
                </c:pt>
                <c:pt idx="2">
                  <c:v>250000</c:v>
                </c:pt>
                <c:pt idx="3">
                  <c:v>150000</c:v>
                </c:pt>
                <c:pt idx="4">
                  <c:v>80000</c:v>
                </c:pt>
                <c:pt idx="5">
                  <c:v>83930</c:v>
                </c:pt>
                <c:pt idx="6">
                  <c:v>81944</c:v>
                </c:pt>
                <c:pt idx="7">
                  <c:v>51632</c:v>
                </c:pt>
                <c:pt idx="8">
                  <c:v>51499</c:v>
                </c:pt>
                <c:pt idx="9">
                  <c:v>42888</c:v>
                </c:pt>
                <c:pt idx="10">
                  <c:v>48218</c:v>
                </c:pt>
                <c:pt idx="11">
                  <c:v>49615</c:v>
                </c:pt>
                <c:pt idx="12">
                  <c:v>167124</c:v>
                </c:pt>
                <c:pt idx="13">
                  <c:v>148681</c:v>
                </c:pt>
                <c:pt idx="14">
                  <c:v>165570</c:v>
                </c:pt>
                <c:pt idx="15">
                  <c:v>208040</c:v>
                </c:pt>
                <c:pt idx="16">
                  <c:v>191016</c:v>
                </c:pt>
                <c:pt idx="17">
                  <c:v>191489</c:v>
                </c:pt>
                <c:pt idx="18">
                  <c:v>203820</c:v>
                </c:pt>
                <c:pt idx="19">
                  <c:v>263587</c:v>
                </c:pt>
                <c:pt idx="20">
                  <c:v>290145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73-48D7-9DDF-ACF6BC926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1879976"/>
        <c:axId val="3618806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Luke_Maa_Liha_01!$B$12:$B$31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69800</c:v>
                      </c:pt>
                      <c:pt idx="1">
                        <c:v>65200</c:v>
                      </c:pt>
                      <c:pt idx="2">
                        <c:v>56900</c:v>
                      </c:pt>
                      <c:pt idx="3">
                        <c:v>44900</c:v>
                      </c:pt>
                      <c:pt idx="4">
                        <c:v>34333</c:v>
                      </c:pt>
                      <c:pt idx="5">
                        <c:v>31730</c:v>
                      </c:pt>
                      <c:pt idx="6">
                        <c:v>30238</c:v>
                      </c:pt>
                      <c:pt idx="7">
                        <c:v>29328</c:v>
                      </c:pt>
                      <c:pt idx="8">
                        <c:v>31981</c:v>
                      </c:pt>
                      <c:pt idx="9">
                        <c:v>29976</c:v>
                      </c:pt>
                      <c:pt idx="10">
                        <c:v>31396</c:v>
                      </c:pt>
                      <c:pt idx="11">
                        <c:v>34620</c:v>
                      </c:pt>
                      <c:pt idx="12">
                        <c:v>37890</c:v>
                      </c:pt>
                      <c:pt idx="13">
                        <c:v>36870</c:v>
                      </c:pt>
                      <c:pt idx="14">
                        <c:v>37069</c:v>
                      </c:pt>
                      <c:pt idx="15">
                        <c:v>45199</c:v>
                      </c:pt>
                      <c:pt idx="16">
                        <c:v>44794</c:v>
                      </c:pt>
                      <c:pt idx="17">
                        <c:v>46761</c:v>
                      </c:pt>
                      <c:pt idx="18">
                        <c:v>51739</c:v>
                      </c:pt>
                      <c:pt idx="19">
                        <c:v>59023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1773-48D7-9DDF-ACF6BC926AE0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Luke_Maa_Liha_01!$C$12:$C$31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1250000</c:v>
                      </c:pt>
                      <c:pt idx="1">
                        <c:v>1160000</c:v>
                      </c:pt>
                      <c:pt idx="2">
                        <c:v>1020000</c:v>
                      </c:pt>
                      <c:pt idx="3">
                        <c:v>800000</c:v>
                      </c:pt>
                      <c:pt idx="4">
                        <c:v>634000</c:v>
                      </c:pt>
                      <c:pt idx="5">
                        <c:v>589559</c:v>
                      </c:pt>
                      <c:pt idx="6">
                        <c:v>584222</c:v>
                      </c:pt>
                      <c:pt idx="7">
                        <c:v>552990</c:v>
                      </c:pt>
                      <c:pt idx="8">
                        <c:v>596027</c:v>
                      </c:pt>
                      <c:pt idx="9">
                        <c:v>550960</c:v>
                      </c:pt>
                      <c:pt idx="10">
                        <c:v>577204</c:v>
                      </c:pt>
                      <c:pt idx="11">
                        <c:v>675836</c:v>
                      </c:pt>
                      <c:pt idx="12">
                        <c:v>708015</c:v>
                      </c:pt>
                      <c:pt idx="13">
                        <c:v>684157</c:v>
                      </c:pt>
                      <c:pt idx="14">
                        <c:v>718042</c:v>
                      </c:pt>
                      <c:pt idx="15">
                        <c:v>889364</c:v>
                      </c:pt>
                      <c:pt idx="16">
                        <c:v>877437</c:v>
                      </c:pt>
                      <c:pt idx="17">
                        <c:v>915365</c:v>
                      </c:pt>
                      <c:pt idx="18">
                        <c:v>1031434</c:v>
                      </c:pt>
                      <c:pt idx="19">
                        <c:v>1197844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773-48D7-9DDF-ACF6BC926AE0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Luke_Maa_Liha_01!$D$12:$D$31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20.3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773-48D7-9DDF-ACF6BC926AE0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Luke_Maa_Liha_01!$E$12:$E$31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57000</c:v>
                      </c:pt>
                      <c:pt idx="1">
                        <c:v>53200</c:v>
                      </c:pt>
                      <c:pt idx="2">
                        <c:v>46700</c:v>
                      </c:pt>
                      <c:pt idx="3">
                        <c:v>38900</c:v>
                      </c:pt>
                      <c:pt idx="4">
                        <c:v>30700</c:v>
                      </c:pt>
                      <c:pt idx="5">
                        <c:v>28032</c:v>
                      </c:pt>
                      <c:pt idx="6">
                        <c:v>26934</c:v>
                      </c:pt>
                      <c:pt idx="7">
                        <c:v>27271</c:v>
                      </c:pt>
                      <c:pt idx="8">
                        <c:v>29901</c:v>
                      </c:pt>
                      <c:pt idx="9">
                        <c:v>28196</c:v>
                      </c:pt>
                      <c:pt idx="10">
                        <c:v>29406</c:v>
                      </c:pt>
                      <c:pt idx="11">
                        <c:v>32510</c:v>
                      </c:pt>
                      <c:pt idx="12">
                        <c:v>31027</c:v>
                      </c:pt>
                      <c:pt idx="13">
                        <c:v>30830</c:v>
                      </c:pt>
                      <c:pt idx="14">
                        <c:v>30446</c:v>
                      </c:pt>
                      <c:pt idx="15">
                        <c:v>36683</c:v>
                      </c:pt>
                      <c:pt idx="16">
                        <c:v>36807</c:v>
                      </c:pt>
                      <c:pt idx="17">
                        <c:v>38672</c:v>
                      </c:pt>
                      <c:pt idx="18">
                        <c:v>43018</c:v>
                      </c:pt>
                      <c:pt idx="19">
                        <c:v>48230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773-48D7-9DDF-ACF6BC926AE0}"/>
                  </c:ext>
                </c:extLst>
              </c15:ser>
            </c15:filteredBarSeries>
            <c15:filteredBarSeries>
              <c15:ser>
                <c:idx val="5"/>
                <c:order val="5"/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Luke_Maa_Liha_01!$G$12:$G$31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16.2</c:v>
                      </c:pt>
                      <c:pt idx="1">
                        <c:v>16.2</c:v>
                      </c:pt>
                      <c:pt idx="2">
                        <c:v>16.3</c:v>
                      </c:pt>
                      <c:pt idx="3">
                        <c:v>16.7</c:v>
                      </c:pt>
                      <c:pt idx="4">
                        <c:v>17.600000000000001</c:v>
                      </c:pt>
                      <c:pt idx="5">
                        <c:v>18</c:v>
                      </c:pt>
                      <c:pt idx="6">
                        <c:v>18.600000000000001</c:v>
                      </c:pt>
                      <c:pt idx="7">
                        <c:v>18.399999999999999</c:v>
                      </c:pt>
                      <c:pt idx="8">
                        <c:v>18.2</c:v>
                      </c:pt>
                      <c:pt idx="9">
                        <c:v>18</c:v>
                      </c:pt>
                      <c:pt idx="10">
                        <c:v>18</c:v>
                      </c:pt>
                      <c:pt idx="11">
                        <c:v>19.3</c:v>
                      </c:pt>
                      <c:pt idx="12">
                        <c:v>17.5</c:v>
                      </c:pt>
                      <c:pt idx="13">
                        <c:v>17.399999999999999</c:v>
                      </c:pt>
                      <c:pt idx="14">
                        <c:v>18.100000000000001</c:v>
                      </c:pt>
                      <c:pt idx="15">
                        <c:v>18.600000000000001</c:v>
                      </c:pt>
                      <c:pt idx="16">
                        <c:v>18.600000000000001</c:v>
                      </c:pt>
                      <c:pt idx="17">
                        <c:v>18.7</c:v>
                      </c:pt>
                      <c:pt idx="18">
                        <c:v>19.2</c:v>
                      </c:pt>
                      <c:pt idx="19">
                        <c:v>19.399999999999999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773-48D7-9DDF-ACF6BC926AE0}"/>
                  </c:ext>
                </c:extLst>
              </c15:ser>
            </c15:filteredBarSeries>
            <c15:filteredBarSeries>
              <c15:ser>
                <c:idx val="6"/>
                <c:order val="6"/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Luke_Maa_Liha_01!$H$12:$H$31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12800</c:v>
                      </c:pt>
                      <c:pt idx="1">
                        <c:v>12000</c:v>
                      </c:pt>
                      <c:pt idx="2">
                        <c:v>10200</c:v>
                      </c:pt>
                      <c:pt idx="3">
                        <c:v>5900</c:v>
                      </c:pt>
                      <c:pt idx="4">
                        <c:v>3900</c:v>
                      </c:pt>
                      <c:pt idx="5">
                        <c:v>3698</c:v>
                      </c:pt>
                      <c:pt idx="6">
                        <c:v>3304</c:v>
                      </c:pt>
                      <c:pt idx="7">
                        <c:v>2057</c:v>
                      </c:pt>
                      <c:pt idx="8">
                        <c:v>2080</c:v>
                      </c:pt>
                      <c:pt idx="9">
                        <c:v>1779</c:v>
                      </c:pt>
                      <c:pt idx="10">
                        <c:v>1990</c:v>
                      </c:pt>
                      <c:pt idx="11">
                        <c:v>2110</c:v>
                      </c:pt>
                      <c:pt idx="12">
                        <c:v>6863</c:v>
                      </c:pt>
                      <c:pt idx="13">
                        <c:v>6040</c:v>
                      </c:pt>
                      <c:pt idx="14">
                        <c:v>6623</c:v>
                      </c:pt>
                      <c:pt idx="15">
                        <c:v>8516</c:v>
                      </c:pt>
                      <c:pt idx="16">
                        <c:v>7987</c:v>
                      </c:pt>
                      <c:pt idx="17">
                        <c:v>8089</c:v>
                      </c:pt>
                      <c:pt idx="18">
                        <c:v>8721</c:v>
                      </c:pt>
                      <c:pt idx="19">
                        <c:v>10793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773-48D7-9DDF-ACF6BC926AE0}"/>
                  </c:ext>
                </c:extLst>
              </c15:ser>
            </c15:filteredBarSeries>
            <c15:filteredBarSeries>
              <c15:ser>
                <c:idx val="8"/>
                <c:order val="8"/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Luke_Maa_Liha_01!$J$12:$J$31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25.8</c:v>
                      </c:pt>
                      <c:pt idx="1">
                        <c:v>25.2</c:v>
                      </c:pt>
                      <c:pt idx="2">
                        <c:v>24.3</c:v>
                      </c:pt>
                      <c:pt idx="3">
                        <c:v>25.5</c:v>
                      </c:pt>
                      <c:pt idx="4">
                        <c:v>25.1</c:v>
                      </c:pt>
                      <c:pt idx="5">
                        <c:v>22.7</c:v>
                      </c:pt>
                      <c:pt idx="6">
                        <c:v>24.8</c:v>
                      </c:pt>
                      <c:pt idx="7">
                        <c:v>25.1</c:v>
                      </c:pt>
                      <c:pt idx="8">
                        <c:v>24.8</c:v>
                      </c:pt>
                      <c:pt idx="9">
                        <c:v>24.1</c:v>
                      </c:pt>
                      <c:pt idx="10">
                        <c:v>24.4</c:v>
                      </c:pt>
                      <c:pt idx="11">
                        <c:v>23.5</c:v>
                      </c:pt>
                      <c:pt idx="12">
                        <c:v>24.5</c:v>
                      </c:pt>
                      <c:pt idx="13">
                        <c:v>24.6</c:v>
                      </c:pt>
                      <c:pt idx="14">
                        <c:v>25</c:v>
                      </c:pt>
                      <c:pt idx="15">
                        <c:v>24.4</c:v>
                      </c:pt>
                      <c:pt idx="16">
                        <c:v>23.9</c:v>
                      </c:pt>
                      <c:pt idx="17">
                        <c:v>23.7</c:v>
                      </c:pt>
                      <c:pt idx="18">
                        <c:v>23.4</c:v>
                      </c:pt>
                      <c:pt idx="19">
                        <c:v>24.4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773-48D7-9DDF-ACF6BC926AE0}"/>
                  </c:ext>
                </c:extLst>
              </c15:ser>
            </c15:filteredBarSeries>
          </c:ext>
        </c:extLst>
      </c:barChart>
      <c:catAx>
        <c:axId val="361879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61880632"/>
        <c:crosses val="autoZero"/>
        <c:auto val="1"/>
        <c:lblAlgn val="ctr"/>
        <c:lblOffset val="100"/>
        <c:noMultiLvlLbl val="0"/>
      </c:catAx>
      <c:valAx>
        <c:axId val="361880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61879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Ruhopainojen kehitys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lineChart>
        <c:grouping val="standard"/>
        <c:varyColors val="0"/>
        <c:ser>
          <c:idx val="5"/>
          <c:order val="5"/>
          <c:tx>
            <c:v>Karitsat keskiruhopaino kg/kpl</c:v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Luke_Maa_Liha_01!$A$12:$A$32</c:f>
              <c:strCach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strCache>
            </c:strRef>
          </c:cat>
          <c:val>
            <c:numRef>
              <c:f>Luke_Maa_Liha_01!$G$12:$G$32</c:f>
              <c:numCache>
                <c:formatCode>General</c:formatCode>
                <c:ptCount val="21"/>
                <c:pt idx="0">
                  <c:v>16.2</c:v>
                </c:pt>
                <c:pt idx="1">
                  <c:v>16.2</c:v>
                </c:pt>
                <c:pt idx="2">
                  <c:v>16.3</c:v>
                </c:pt>
                <c:pt idx="3">
                  <c:v>16.7</c:v>
                </c:pt>
                <c:pt idx="4">
                  <c:v>17.600000000000001</c:v>
                </c:pt>
                <c:pt idx="5">
                  <c:v>18</c:v>
                </c:pt>
                <c:pt idx="6">
                  <c:v>18.600000000000001</c:v>
                </c:pt>
                <c:pt idx="7">
                  <c:v>18.399999999999999</c:v>
                </c:pt>
                <c:pt idx="8">
                  <c:v>18.2</c:v>
                </c:pt>
                <c:pt idx="9">
                  <c:v>18</c:v>
                </c:pt>
                <c:pt idx="10">
                  <c:v>18</c:v>
                </c:pt>
                <c:pt idx="11">
                  <c:v>19.3</c:v>
                </c:pt>
                <c:pt idx="12">
                  <c:v>17.5</c:v>
                </c:pt>
                <c:pt idx="13">
                  <c:v>17.399999999999999</c:v>
                </c:pt>
                <c:pt idx="14">
                  <c:v>18.100000000000001</c:v>
                </c:pt>
                <c:pt idx="15">
                  <c:v>18.600000000000001</c:v>
                </c:pt>
                <c:pt idx="16">
                  <c:v>18.600000000000001</c:v>
                </c:pt>
                <c:pt idx="17">
                  <c:v>18.7</c:v>
                </c:pt>
                <c:pt idx="18">
                  <c:v>19.2</c:v>
                </c:pt>
                <c:pt idx="19">
                  <c:v>19.399999999999999</c:v>
                </c:pt>
                <c:pt idx="20">
                  <c:v>19.100000000000001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E3-4401-81F1-3E0E22D68E9B}"/>
            </c:ext>
          </c:extLst>
        </c:ser>
        <c:ser>
          <c:idx val="8"/>
          <c:order val="8"/>
          <c:tx>
            <c:v>Lampaat keskiruhopaino kg/kpl</c:v>
          </c:tx>
          <c:spPr>
            <a:ln w="317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Luke_Maa_Liha_01!$A$12:$A$32</c:f>
              <c:strCach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strCache>
            </c:strRef>
          </c:cat>
          <c:val>
            <c:numRef>
              <c:f>Luke_Maa_Liha_01!$J$12:$J$32</c:f>
              <c:numCache>
                <c:formatCode>General</c:formatCode>
                <c:ptCount val="21"/>
                <c:pt idx="0">
                  <c:v>25.8</c:v>
                </c:pt>
                <c:pt idx="1">
                  <c:v>25.2</c:v>
                </c:pt>
                <c:pt idx="2">
                  <c:v>24.3</c:v>
                </c:pt>
                <c:pt idx="3">
                  <c:v>25.5</c:v>
                </c:pt>
                <c:pt idx="4">
                  <c:v>25.1</c:v>
                </c:pt>
                <c:pt idx="5">
                  <c:v>22.7</c:v>
                </c:pt>
                <c:pt idx="6">
                  <c:v>24.8</c:v>
                </c:pt>
                <c:pt idx="7">
                  <c:v>25.1</c:v>
                </c:pt>
                <c:pt idx="8">
                  <c:v>24.8</c:v>
                </c:pt>
                <c:pt idx="9">
                  <c:v>24.1</c:v>
                </c:pt>
                <c:pt idx="10">
                  <c:v>24.4</c:v>
                </c:pt>
                <c:pt idx="11">
                  <c:v>23.5</c:v>
                </c:pt>
                <c:pt idx="12">
                  <c:v>24.5</c:v>
                </c:pt>
                <c:pt idx="13">
                  <c:v>24.6</c:v>
                </c:pt>
                <c:pt idx="14">
                  <c:v>25</c:v>
                </c:pt>
                <c:pt idx="15">
                  <c:v>24.4</c:v>
                </c:pt>
                <c:pt idx="16">
                  <c:v>23.9</c:v>
                </c:pt>
                <c:pt idx="17">
                  <c:v>23.7</c:v>
                </c:pt>
                <c:pt idx="18">
                  <c:v>23.4</c:v>
                </c:pt>
                <c:pt idx="19">
                  <c:v>24.4</c:v>
                </c:pt>
                <c:pt idx="20">
                  <c:v>24.2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E3-4401-81F1-3E0E22D68E9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1868168"/>
        <c:axId val="36187046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317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Luke_Maa_Liha_01!$B$12:$B$32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69800</c:v>
                      </c:pt>
                      <c:pt idx="1">
                        <c:v>65200</c:v>
                      </c:pt>
                      <c:pt idx="2">
                        <c:v>56900</c:v>
                      </c:pt>
                      <c:pt idx="3">
                        <c:v>44900</c:v>
                      </c:pt>
                      <c:pt idx="4">
                        <c:v>34333</c:v>
                      </c:pt>
                      <c:pt idx="5">
                        <c:v>31730</c:v>
                      </c:pt>
                      <c:pt idx="6">
                        <c:v>30238</c:v>
                      </c:pt>
                      <c:pt idx="7">
                        <c:v>29328</c:v>
                      </c:pt>
                      <c:pt idx="8">
                        <c:v>31981</c:v>
                      </c:pt>
                      <c:pt idx="9">
                        <c:v>29976</c:v>
                      </c:pt>
                      <c:pt idx="10">
                        <c:v>31396</c:v>
                      </c:pt>
                      <c:pt idx="11">
                        <c:v>34620</c:v>
                      </c:pt>
                      <c:pt idx="12">
                        <c:v>37890</c:v>
                      </c:pt>
                      <c:pt idx="13">
                        <c:v>36870</c:v>
                      </c:pt>
                      <c:pt idx="14">
                        <c:v>37069</c:v>
                      </c:pt>
                      <c:pt idx="15">
                        <c:v>45199</c:v>
                      </c:pt>
                      <c:pt idx="16">
                        <c:v>44794</c:v>
                      </c:pt>
                      <c:pt idx="17">
                        <c:v>46761</c:v>
                      </c:pt>
                      <c:pt idx="18">
                        <c:v>51739</c:v>
                      </c:pt>
                      <c:pt idx="19">
                        <c:v>59023</c:v>
                      </c:pt>
                      <c:pt idx="20">
                        <c:v>63158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74E3-4401-81F1-3E0E22D68E9B}"/>
                  </c:ext>
                </c:extLst>
              </c15:ser>
            </c15:filteredLineSeries>
            <c15:filteredLineSeries>
              <c15:ser>
                <c:idx val="1"/>
                <c:order val="1"/>
                <c:spPr>
                  <a:ln w="317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Luke_Maa_Liha_01!$C$12:$C$32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1250000</c:v>
                      </c:pt>
                      <c:pt idx="1">
                        <c:v>1160000</c:v>
                      </c:pt>
                      <c:pt idx="2">
                        <c:v>1020000</c:v>
                      </c:pt>
                      <c:pt idx="3">
                        <c:v>800000</c:v>
                      </c:pt>
                      <c:pt idx="4">
                        <c:v>634000</c:v>
                      </c:pt>
                      <c:pt idx="5">
                        <c:v>589559</c:v>
                      </c:pt>
                      <c:pt idx="6">
                        <c:v>584222</c:v>
                      </c:pt>
                      <c:pt idx="7">
                        <c:v>552990</c:v>
                      </c:pt>
                      <c:pt idx="8">
                        <c:v>596027</c:v>
                      </c:pt>
                      <c:pt idx="9">
                        <c:v>550960</c:v>
                      </c:pt>
                      <c:pt idx="10">
                        <c:v>577204</c:v>
                      </c:pt>
                      <c:pt idx="11">
                        <c:v>675836</c:v>
                      </c:pt>
                      <c:pt idx="12">
                        <c:v>708015</c:v>
                      </c:pt>
                      <c:pt idx="13">
                        <c:v>684157</c:v>
                      </c:pt>
                      <c:pt idx="14">
                        <c:v>718042</c:v>
                      </c:pt>
                      <c:pt idx="15">
                        <c:v>889364</c:v>
                      </c:pt>
                      <c:pt idx="16">
                        <c:v>877437</c:v>
                      </c:pt>
                      <c:pt idx="17">
                        <c:v>915365</c:v>
                      </c:pt>
                      <c:pt idx="18">
                        <c:v>1031434</c:v>
                      </c:pt>
                      <c:pt idx="19">
                        <c:v>1197844</c:v>
                      </c:pt>
                      <c:pt idx="20">
                        <c:v>1269789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74E3-4401-81F1-3E0E22D68E9B}"/>
                  </c:ext>
                </c:extLst>
              </c15:ser>
            </c15:filteredLineSeries>
            <c15:filteredLineSeries>
              <c15:ser>
                <c:idx val="2"/>
                <c:order val="2"/>
                <c:spPr>
                  <a:ln w="317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Luke_Maa_Liha_01!$D$12:$D$32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20.3</c:v>
                      </c:pt>
                      <c:pt idx="20">
                        <c:v>20.100000000000001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4E3-4401-81F1-3E0E22D68E9B}"/>
                  </c:ext>
                </c:extLst>
              </c15:ser>
            </c15:filteredLineSeries>
            <c15:filteredLineSeries>
              <c15:ser>
                <c:idx val="3"/>
                <c:order val="3"/>
                <c:spPr>
                  <a:ln w="317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Luke_Maa_Liha_01!$E$12:$E$32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57000</c:v>
                      </c:pt>
                      <c:pt idx="1">
                        <c:v>53200</c:v>
                      </c:pt>
                      <c:pt idx="2">
                        <c:v>46700</c:v>
                      </c:pt>
                      <c:pt idx="3">
                        <c:v>38900</c:v>
                      </c:pt>
                      <c:pt idx="4">
                        <c:v>30700</c:v>
                      </c:pt>
                      <c:pt idx="5">
                        <c:v>28032</c:v>
                      </c:pt>
                      <c:pt idx="6">
                        <c:v>26934</c:v>
                      </c:pt>
                      <c:pt idx="7">
                        <c:v>27271</c:v>
                      </c:pt>
                      <c:pt idx="8">
                        <c:v>29901</c:v>
                      </c:pt>
                      <c:pt idx="9">
                        <c:v>28196</c:v>
                      </c:pt>
                      <c:pt idx="10">
                        <c:v>29406</c:v>
                      </c:pt>
                      <c:pt idx="11">
                        <c:v>32510</c:v>
                      </c:pt>
                      <c:pt idx="12">
                        <c:v>31027</c:v>
                      </c:pt>
                      <c:pt idx="13">
                        <c:v>30830</c:v>
                      </c:pt>
                      <c:pt idx="14">
                        <c:v>30446</c:v>
                      </c:pt>
                      <c:pt idx="15">
                        <c:v>36683</c:v>
                      </c:pt>
                      <c:pt idx="16">
                        <c:v>36807</c:v>
                      </c:pt>
                      <c:pt idx="17">
                        <c:v>38672</c:v>
                      </c:pt>
                      <c:pt idx="18">
                        <c:v>43018</c:v>
                      </c:pt>
                      <c:pt idx="19">
                        <c:v>48230</c:v>
                      </c:pt>
                      <c:pt idx="20">
                        <c:v>51179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4E3-4401-81F1-3E0E22D68E9B}"/>
                  </c:ext>
                </c:extLst>
              </c15:ser>
            </c15:filteredLineSeries>
            <c15:filteredLineSeries>
              <c15:ser>
                <c:idx val="4"/>
                <c:order val="4"/>
                <c:spPr>
                  <a:ln w="317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Luke_Maa_Liha_01!$F$12:$F$32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920000</c:v>
                      </c:pt>
                      <c:pt idx="1">
                        <c:v>860000</c:v>
                      </c:pt>
                      <c:pt idx="2">
                        <c:v>770000</c:v>
                      </c:pt>
                      <c:pt idx="3">
                        <c:v>670000</c:v>
                      </c:pt>
                      <c:pt idx="4">
                        <c:v>540000</c:v>
                      </c:pt>
                      <c:pt idx="5">
                        <c:v>505629</c:v>
                      </c:pt>
                      <c:pt idx="6">
                        <c:v>502278</c:v>
                      </c:pt>
                      <c:pt idx="7">
                        <c:v>501359</c:v>
                      </c:pt>
                      <c:pt idx="8">
                        <c:v>544528</c:v>
                      </c:pt>
                      <c:pt idx="9">
                        <c:v>508032</c:v>
                      </c:pt>
                      <c:pt idx="10">
                        <c:v>528986</c:v>
                      </c:pt>
                      <c:pt idx="11">
                        <c:v>626221</c:v>
                      </c:pt>
                      <c:pt idx="12">
                        <c:v>540891</c:v>
                      </c:pt>
                      <c:pt idx="13">
                        <c:v>535476</c:v>
                      </c:pt>
                      <c:pt idx="14">
                        <c:v>552472</c:v>
                      </c:pt>
                      <c:pt idx="15">
                        <c:v>681324</c:v>
                      </c:pt>
                      <c:pt idx="16">
                        <c:v>686421</c:v>
                      </c:pt>
                      <c:pt idx="17">
                        <c:v>723876</c:v>
                      </c:pt>
                      <c:pt idx="18">
                        <c:v>827613</c:v>
                      </c:pt>
                      <c:pt idx="19">
                        <c:v>934257</c:v>
                      </c:pt>
                      <c:pt idx="20">
                        <c:v>979645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4E3-4401-81F1-3E0E22D68E9B}"/>
                  </c:ext>
                </c:extLst>
              </c15:ser>
            </c15:filteredLineSeries>
            <c15:filteredLineSeries>
              <c15:ser>
                <c:idx val="6"/>
                <c:order val="6"/>
                <c:spPr>
                  <a:ln w="317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Luke_Maa_Liha_01!$H$12:$H$32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12800</c:v>
                      </c:pt>
                      <c:pt idx="1">
                        <c:v>12000</c:v>
                      </c:pt>
                      <c:pt idx="2">
                        <c:v>10200</c:v>
                      </c:pt>
                      <c:pt idx="3">
                        <c:v>5900</c:v>
                      </c:pt>
                      <c:pt idx="4">
                        <c:v>3900</c:v>
                      </c:pt>
                      <c:pt idx="5">
                        <c:v>3698</c:v>
                      </c:pt>
                      <c:pt idx="6">
                        <c:v>3304</c:v>
                      </c:pt>
                      <c:pt idx="7">
                        <c:v>2057</c:v>
                      </c:pt>
                      <c:pt idx="8">
                        <c:v>2080</c:v>
                      </c:pt>
                      <c:pt idx="9">
                        <c:v>1779</c:v>
                      </c:pt>
                      <c:pt idx="10">
                        <c:v>1990</c:v>
                      </c:pt>
                      <c:pt idx="11">
                        <c:v>2110</c:v>
                      </c:pt>
                      <c:pt idx="12">
                        <c:v>6863</c:v>
                      </c:pt>
                      <c:pt idx="13">
                        <c:v>6040</c:v>
                      </c:pt>
                      <c:pt idx="14">
                        <c:v>6623</c:v>
                      </c:pt>
                      <c:pt idx="15">
                        <c:v>8516</c:v>
                      </c:pt>
                      <c:pt idx="16">
                        <c:v>7987</c:v>
                      </c:pt>
                      <c:pt idx="17">
                        <c:v>8089</c:v>
                      </c:pt>
                      <c:pt idx="18">
                        <c:v>8721</c:v>
                      </c:pt>
                      <c:pt idx="19">
                        <c:v>10793</c:v>
                      </c:pt>
                      <c:pt idx="20">
                        <c:v>11979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4E3-4401-81F1-3E0E22D68E9B}"/>
                  </c:ext>
                </c:extLst>
              </c15:ser>
            </c15:filteredLineSeries>
            <c15:filteredLineSeries>
              <c15:ser>
                <c:idx val="7"/>
                <c:order val="7"/>
                <c:spPr>
                  <a:ln w="317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i-FI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Luke_Maa_Liha_01!$A$12:$A$32</c15:sqref>
                        </c15:formulaRef>
                      </c:ext>
                    </c:extLst>
                    <c:strCache>
                      <c:ptCount val="21"/>
                      <c:pt idx="0">
                        <c:v>1996</c:v>
                      </c:pt>
                      <c:pt idx="1">
                        <c:v>1997</c:v>
                      </c:pt>
                      <c:pt idx="2">
                        <c:v>1998</c:v>
                      </c:pt>
                      <c:pt idx="3">
                        <c:v>1999</c:v>
                      </c:pt>
                      <c:pt idx="4">
                        <c:v>2000</c:v>
                      </c:pt>
                      <c:pt idx="5">
                        <c:v>2001</c:v>
                      </c:pt>
                      <c:pt idx="6">
                        <c:v>2002</c:v>
                      </c:pt>
                      <c:pt idx="7">
                        <c:v>2003</c:v>
                      </c:pt>
                      <c:pt idx="8">
                        <c:v>2004</c:v>
                      </c:pt>
                      <c:pt idx="9">
                        <c:v>2005</c:v>
                      </c:pt>
                      <c:pt idx="10">
                        <c:v>2006</c:v>
                      </c:pt>
                      <c:pt idx="11">
                        <c:v>2007</c:v>
                      </c:pt>
                      <c:pt idx="12">
                        <c:v>2008</c:v>
                      </c:pt>
                      <c:pt idx="13">
                        <c:v>2009</c:v>
                      </c:pt>
                      <c:pt idx="14">
                        <c:v>2010</c:v>
                      </c:pt>
                      <c:pt idx="15">
                        <c:v>2011</c:v>
                      </c:pt>
                      <c:pt idx="16">
                        <c:v>2012</c:v>
                      </c:pt>
                      <c:pt idx="17">
                        <c:v>2013</c:v>
                      </c:pt>
                      <c:pt idx="18">
                        <c:v>2014</c:v>
                      </c:pt>
                      <c:pt idx="19">
                        <c:v>2015</c:v>
                      </c:pt>
                      <c:pt idx="20">
                        <c:v>2016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Luke_Maa_Liha_01!$I$12:$I$32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330000</c:v>
                      </c:pt>
                      <c:pt idx="1">
                        <c:v>300000</c:v>
                      </c:pt>
                      <c:pt idx="2">
                        <c:v>250000</c:v>
                      </c:pt>
                      <c:pt idx="3">
                        <c:v>150000</c:v>
                      </c:pt>
                      <c:pt idx="4">
                        <c:v>80000</c:v>
                      </c:pt>
                      <c:pt idx="5">
                        <c:v>83930</c:v>
                      </c:pt>
                      <c:pt idx="6">
                        <c:v>81944</c:v>
                      </c:pt>
                      <c:pt idx="7">
                        <c:v>51632</c:v>
                      </c:pt>
                      <c:pt idx="8">
                        <c:v>51499</c:v>
                      </c:pt>
                      <c:pt idx="9">
                        <c:v>42888</c:v>
                      </c:pt>
                      <c:pt idx="10">
                        <c:v>48218</c:v>
                      </c:pt>
                      <c:pt idx="11">
                        <c:v>49615</c:v>
                      </c:pt>
                      <c:pt idx="12">
                        <c:v>167124</c:v>
                      </c:pt>
                      <c:pt idx="13">
                        <c:v>148681</c:v>
                      </c:pt>
                      <c:pt idx="14">
                        <c:v>165570</c:v>
                      </c:pt>
                      <c:pt idx="15">
                        <c:v>208040</c:v>
                      </c:pt>
                      <c:pt idx="16">
                        <c:v>191016</c:v>
                      </c:pt>
                      <c:pt idx="17">
                        <c:v>191489</c:v>
                      </c:pt>
                      <c:pt idx="18">
                        <c:v>203820</c:v>
                      </c:pt>
                      <c:pt idx="19">
                        <c:v>263587</c:v>
                      </c:pt>
                      <c:pt idx="20">
                        <c:v>290145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4E3-4401-81F1-3E0E22D68E9B}"/>
                  </c:ext>
                </c:extLst>
              </c15:ser>
            </c15:filteredLineSeries>
          </c:ext>
        </c:extLst>
      </c:lineChart>
      <c:catAx>
        <c:axId val="361868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61870464"/>
        <c:crosses val="autoZero"/>
        <c:auto val="1"/>
        <c:lblAlgn val="ctr"/>
        <c:lblOffset val="100"/>
        <c:noMultiLvlLbl val="0"/>
      </c:catAx>
      <c:valAx>
        <c:axId val="3618704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61868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250400C6-5371-4845-9B89-73D23B6EED17}" type="datetime1">
              <a:rPr lang="fi-FI" smtClean="0"/>
              <a:t>14.3.2017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fi-FI"/>
              <a:pPr algn="r" rtl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i-FI" noProof="0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5B12E7AB-330C-4A37-ADA4-7C8A0DF8EFA1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i-FI" noProof="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2E61351F-DBB1-4664-ADA9-83BC7CB8848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fi-FI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6585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fi-FI" smtClean="0"/>
              <a:pPr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0189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6054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fi-FI" smtClean="0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7350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607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fi-FI" smtClean="0"/>
              <a:pPr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3791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fi-FI" smtClean="0"/>
              <a:pPr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6084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4277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177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85CE8CA-F102-42C8-B545-83907DB4D98D}" type="datetime1">
              <a:rPr lang="fi-FI" noProof="0" smtClean="0"/>
              <a:pPr/>
              <a:t>14.3.2017</a:t>
            </a:fld>
            <a:endParaRPr lang="fi-FI" noProof="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untainen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978436F1-68FE-4062-B9BD-CC40223845C4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untainen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Pystysuuntaisen tekstin paikkamerkki 2"/>
          <p:cNvSpPr>
            <a:spLocks noGrp="1"/>
          </p:cNvSpPr>
          <p:nvPr>
            <p:ph type="body" orient="vert" idx="1" hasCustomPrompt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79A30B1-3632-4376-8C84-76747C93A914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395048A-A2D9-4889-9C14-46A2CC509392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otsikk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731BD376-C570-4190-94CC-14BB8EFAE9CF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A3585C4-4994-4453-A591-D1E7522DD3C9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08662DB4-BBD6-458C-9C65-9797B7ED0E97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fi-FI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6620DB9-1830-494A-A3E1-80913C4F5AA8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2039D7D-A6F4-49B7-85B0-78477BBD61E0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2278934-DEBB-4725-9847-7FC15F17D470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fi-FI" noProof="0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fi-FI" noProof="0"/>
              <a:t>Muokkaa perustyyl. napsautt.</a:t>
            </a:r>
            <a:endParaRPr lang="fi-FI" noProof="0" dirty="0"/>
          </a:p>
        </p:txBody>
      </p:sp>
      <p:sp>
        <p:nvSpPr>
          <p:cNvPr id="3" name="Kuvan paikkamerkki 2" descr="Tyhjä paikkamerkki kuvan lisäämistä varten. Napsauta paikkamerkkiä ja valitse kuva, jonka haluat lisätä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/>
            <a:r>
              <a:rPr lang="fi-FI" noProof="0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 dirty="0"/>
          </a:p>
        </p:txBody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i-FI" noProof="0" dirty="0"/>
              <a:t>Muokkaa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 rtl="0"/>
            <a:r>
              <a:rPr lang="fi-FI" noProof="0" dirty="0"/>
              <a:t>Toinen taso</a:t>
            </a:r>
          </a:p>
          <a:p>
            <a:pPr lvl="2" rtl="0"/>
            <a:r>
              <a:rPr lang="fi-FI" noProof="0" dirty="0"/>
              <a:t>Kolmas taso</a:t>
            </a:r>
          </a:p>
          <a:p>
            <a:pPr lvl="3" rtl="0"/>
            <a:r>
              <a:rPr lang="fi-FI" noProof="0" dirty="0"/>
              <a:t>Neljäs taso</a:t>
            </a:r>
          </a:p>
          <a:p>
            <a:pPr lvl="4" rtl="0"/>
            <a:r>
              <a:rPr lang="fi-FI" noProof="0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62D7EB1-C13B-4ABC-BB89-4E0F51582F42}" type="datetime1">
              <a:rPr lang="fi-FI" smtClean="0"/>
              <a:pPr/>
              <a:t>14.3.2017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fi-FI" noProof="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fi-FI" dirty="0"/>
              <a:t>Ajankohtaista lammasteurastuksesta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i-FI" dirty="0"/>
              <a:t>Anniina Holopainen 18.3.2017</a:t>
            </a: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/>
                </a:solidFill>
              </a:rPr>
              <a:t>Kehityskohdat</a:t>
            </a:r>
          </a:p>
        </p:txBody>
      </p:sp>
      <p:sp>
        <p:nvSpPr>
          <p:cNvPr id="5" name="Sisällön paikkamerkki 2"/>
          <p:cNvSpPr>
            <a:spLocks noGrp="1"/>
          </p:cNvSpPr>
          <p:nvPr>
            <p:ph sz="half" idx="1"/>
          </p:nvPr>
        </p:nvSpPr>
        <p:spPr>
          <a:xfrm>
            <a:off x="1293811" y="1676400"/>
            <a:ext cx="9601201" cy="4495800"/>
          </a:xfrm>
        </p:spPr>
        <p:txBody>
          <a:bodyPr>
            <a:normAutofit fontScale="92500" lnSpcReduction="10000"/>
          </a:bodyPr>
          <a:lstStyle/>
          <a:p>
            <a:r>
              <a:rPr lang="fi-FI" dirty="0">
                <a:solidFill>
                  <a:schemeClr val="accent6"/>
                </a:solidFill>
              </a:rPr>
              <a:t>Yritystoiminnan suunnitelmallisuus ja johtaminen</a:t>
            </a:r>
          </a:p>
          <a:p>
            <a:pPr lvl="1"/>
            <a:r>
              <a:rPr lang="fi-FI" dirty="0">
                <a:solidFill>
                  <a:schemeClr val="accent6"/>
                </a:solidFill>
              </a:rPr>
              <a:t>Markkinointi, </a:t>
            </a:r>
            <a:r>
              <a:rPr lang="fi-FI" dirty="0" err="1">
                <a:solidFill>
                  <a:schemeClr val="accent6"/>
                </a:solidFill>
              </a:rPr>
              <a:t>brändäys</a:t>
            </a:r>
            <a:endParaRPr lang="fi-FI" dirty="0">
              <a:solidFill>
                <a:schemeClr val="accent6"/>
              </a:solidFill>
            </a:endParaRPr>
          </a:p>
          <a:p>
            <a:pPr lvl="1"/>
            <a:r>
              <a:rPr lang="fi-FI" dirty="0">
                <a:solidFill>
                  <a:schemeClr val="accent6"/>
                </a:solidFill>
              </a:rPr>
              <a:t>Sopimustuotanto/ketjun integraatio</a:t>
            </a:r>
          </a:p>
          <a:p>
            <a:pPr lvl="1"/>
            <a:r>
              <a:rPr lang="fi-FI" dirty="0">
                <a:solidFill>
                  <a:schemeClr val="accent6"/>
                </a:solidFill>
              </a:rPr>
              <a:t>Ydintoimintaan keskittyminen</a:t>
            </a:r>
          </a:p>
          <a:p>
            <a:pPr lvl="1"/>
            <a:r>
              <a:rPr lang="fi-FI" dirty="0">
                <a:solidFill>
                  <a:schemeClr val="accent6"/>
                </a:solidFill>
              </a:rPr>
              <a:t>Katelaskenta</a:t>
            </a:r>
          </a:p>
          <a:p>
            <a:r>
              <a:rPr lang="fi-FI" dirty="0">
                <a:solidFill>
                  <a:schemeClr val="accent6"/>
                </a:solidFill>
              </a:rPr>
              <a:t>Bulkki vs. </a:t>
            </a:r>
            <a:r>
              <a:rPr lang="fi-FI" dirty="0" err="1">
                <a:solidFill>
                  <a:schemeClr val="accent6"/>
                </a:solidFill>
              </a:rPr>
              <a:t>premium</a:t>
            </a:r>
            <a:r>
              <a:rPr lang="fi-FI" dirty="0">
                <a:solidFill>
                  <a:schemeClr val="accent6"/>
                </a:solidFill>
              </a:rPr>
              <a:t> tuote</a:t>
            </a:r>
          </a:p>
          <a:p>
            <a:r>
              <a:rPr lang="fi-FI" dirty="0">
                <a:solidFill>
                  <a:schemeClr val="accent6"/>
                </a:solidFill>
              </a:rPr>
              <a:t>Honkajoen monopoliasema, ravinnekierron mahdollisuudet</a:t>
            </a:r>
          </a:p>
          <a:p>
            <a:r>
              <a:rPr lang="fi-FI" dirty="0">
                <a:solidFill>
                  <a:schemeClr val="accent6"/>
                </a:solidFill>
              </a:rPr>
              <a:t>Tiedotus, tuotetietous, saatavuus jne.</a:t>
            </a:r>
          </a:p>
          <a:p>
            <a:r>
              <a:rPr lang="fi-FI" dirty="0">
                <a:solidFill>
                  <a:schemeClr val="accent6"/>
                </a:solidFill>
              </a:rPr>
              <a:t>Hinnoittelu</a:t>
            </a:r>
          </a:p>
          <a:p>
            <a:r>
              <a:rPr lang="fi-FI" dirty="0">
                <a:solidFill>
                  <a:schemeClr val="accent6"/>
                </a:solidFill>
              </a:rPr>
              <a:t>Vuorovaikutus tuottajien kanssa, koulutus</a:t>
            </a:r>
          </a:p>
          <a:p>
            <a:r>
              <a:rPr lang="fi-FI" dirty="0">
                <a:solidFill>
                  <a:schemeClr val="accent6"/>
                </a:solidFill>
              </a:rPr>
              <a:t>Tuotannonohjausjärjestelmät</a:t>
            </a:r>
          </a:p>
          <a:p>
            <a:endParaRPr lang="fi-FI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Terveiset 	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Tasaiset laadukkaat ruhot (jalostus, ruokinta, teurastusaika)</a:t>
            </a:r>
          </a:p>
          <a:p>
            <a:r>
              <a:rPr lang="fi-FI" dirty="0"/>
              <a:t>Teurasilmoitukset ajoissa</a:t>
            </a:r>
          </a:p>
          <a:p>
            <a:r>
              <a:rPr lang="fi-FI" dirty="0"/>
              <a:t>Kerintä</a:t>
            </a:r>
          </a:p>
          <a:p>
            <a:r>
              <a:rPr lang="fi-FI" dirty="0"/>
              <a:t>Positiivinen asenne, tsempit</a:t>
            </a:r>
          </a:p>
          <a:p>
            <a:r>
              <a:rPr lang="fi-FI" dirty="0"/>
              <a:t>Lammastuottajat ammattimaistuneet</a:t>
            </a:r>
          </a:p>
          <a:p>
            <a:r>
              <a:rPr lang="fi-FI" dirty="0"/>
              <a:t>Lisää vaan karitsaa, etenkin luomulle kysyntää</a:t>
            </a:r>
          </a:p>
        </p:txBody>
      </p:sp>
    </p:spTree>
    <p:extLst>
      <p:ext uri="{BB962C8B-B14F-4D97-AF65-F5344CB8AC3E}">
        <p14:creationId xmlns:p14="http://schemas.microsoft.com/office/powerpoint/2010/main" val="32070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93812" y="764704"/>
            <a:ext cx="8458201" cy="1587624"/>
          </a:xfrm>
        </p:spPr>
        <p:txBody>
          <a:bodyPr rtlCol="0">
            <a:normAutofit/>
          </a:bodyPr>
          <a:lstStyle/>
          <a:p>
            <a:r>
              <a:rPr lang="fi-FI" dirty="0"/>
              <a:t>Kiitos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1293" t="3464" r="6927" b="30732"/>
          <a:stretch/>
        </p:blipFill>
        <p:spPr>
          <a:xfrm>
            <a:off x="1293812" y="2492896"/>
            <a:ext cx="7632848" cy="4104456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30519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293812" y="764704"/>
            <a:ext cx="8458201" cy="1587624"/>
          </a:xfrm>
        </p:spPr>
        <p:txBody>
          <a:bodyPr rtlCol="0">
            <a:normAutofit/>
          </a:bodyPr>
          <a:lstStyle/>
          <a:p>
            <a:r>
              <a:rPr lang="fi-FI" dirty="0"/>
              <a:t>Kotimaisen lampaan tuotantoketjun kehittäminen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93813" y="2708920"/>
            <a:ext cx="8458201" cy="3310880"/>
          </a:xfrm>
        </p:spPr>
        <p:txBody>
          <a:bodyPr rtlCol="0">
            <a:norm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Karitsanlihan tuotantoketjun kipupisteet - uudelleen suunnittelu ja kehitys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Tavoitteena ymmärtää ketjua eri toimijoiden näkökulmasta sekä kokonaisuudessaan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Mistä johtuu karitsanlihan kanavien vetämättömyys? Kannattavuus?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tx1"/>
                </a:solidFill>
              </a:rPr>
              <a:t>Vastaako nykyinen kotimainen karitsan lihan tarjonta kysyntään?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" dirty="0"/>
              <a:t>Vuosittainen teurastus määrä</a:t>
            </a:r>
          </a:p>
        </p:txBody>
      </p:sp>
      <p:graphicFrame>
        <p:nvGraphicFramePr>
          <p:cNvPr id="4" name="Kaavio 3">
            <a:extLst>
              <a:ext uri="{FF2B5EF4-FFF2-40B4-BE49-F238E27FC236}">
                <a16:creationId xmlns:a16="http://schemas.microsoft.com/office/drawing/2014/main" id="{AD13AB37-152D-402B-94F2-395A1AE8AB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364051"/>
              </p:ext>
            </p:extLst>
          </p:nvPr>
        </p:nvGraphicFramePr>
        <p:xfrm>
          <a:off x="981844" y="1713346"/>
          <a:ext cx="5688632" cy="3875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974847" y="6381328"/>
            <a:ext cx="33123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 Lähde: Luke tilastot 11.3.2017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5F175C56-F2DB-4F46-ABAA-04794124E1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551140"/>
              </p:ext>
            </p:extLst>
          </p:nvPr>
        </p:nvGraphicFramePr>
        <p:xfrm>
          <a:off x="6670476" y="1713346"/>
          <a:ext cx="5400600" cy="3875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dirty="0"/>
              <a:t>Lammasteurastamot</a:t>
            </a:r>
          </a:p>
        </p:txBody>
      </p:sp>
      <p:sp>
        <p:nvSpPr>
          <p:cNvPr id="7" name="Sisällön paikkamerkki 6"/>
          <p:cNvSpPr>
            <a:spLocks noGrp="1"/>
          </p:cNvSpPr>
          <p:nvPr>
            <p:ph sz="half" idx="2"/>
          </p:nvPr>
        </p:nvSpPr>
        <p:spPr>
          <a:xfrm>
            <a:off x="1426810" y="1812437"/>
            <a:ext cx="4700016" cy="449580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Haastatellut teurastamot 43kpl</a:t>
            </a:r>
          </a:p>
          <a:p>
            <a:r>
              <a:rPr lang="fi-FI" dirty="0"/>
              <a:t>Tällä hetkellä 30 teurastaa lammasta ja karitsaa, 3 aloittamassa toiminnan</a:t>
            </a:r>
          </a:p>
          <a:p>
            <a:r>
              <a:rPr lang="fi-FI" dirty="0"/>
              <a:t>Vuosittainen teurastusmäärä vaihteli 10-15 000 ruhoa</a:t>
            </a:r>
          </a:p>
          <a:p>
            <a:r>
              <a:rPr lang="fi-FI" dirty="0"/>
              <a:t>Jakautuu kahteen kokoluokkaan, hyvin pienet teurastusmäärät ja teurastamot 1000-3000 ruhoa vuodessa</a:t>
            </a:r>
          </a:p>
          <a:p>
            <a:r>
              <a:rPr lang="fi-FI" dirty="0"/>
              <a:t>Suurimmalla osalla muita eläimiä myös teurastuksessa nauta, sika, riista jne.</a:t>
            </a:r>
          </a:p>
          <a:p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7894309" y="6414203"/>
            <a:ext cx="266429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Google My </a:t>
            </a:r>
            <a:r>
              <a:rPr lang="fi-FI" dirty="0" err="1"/>
              <a:t>Maps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l="41729" t="20579" r="35233" b="14274"/>
          <a:stretch/>
        </p:blipFill>
        <p:spPr>
          <a:xfrm>
            <a:off x="7678588" y="354665"/>
            <a:ext cx="3744416" cy="59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dirty="0"/>
              <a:t>Teurastuskapasiteetti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fi-FI" dirty="0"/>
              <a:t>Teurastuspäivät 1-4 viikossa</a:t>
            </a:r>
          </a:p>
          <a:p>
            <a:pPr rtl="0"/>
            <a:r>
              <a:rPr lang="fi-FI" dirty="0"/>
              <a:t>Rajoittavat tekijät ruhokylmiön koko, leikkaus, eläinten odotustilat, työvoima</a:t>
            </a:r>
          </a:p>
          <a:p>
            <a:pPr rtl="0"/>
            <a:r>
              <a:rPr lang="fi-FI" dirty="0"/>
              <a:t>Suurimmalla osalla tehtiin vajaalla kapasiteetilla</a:t>
            </a:r>
          </a:p>
          <a:p>
            <a:pPr rtl="0"/>
            <a:r>
              <a:rPr lang="fi-FI" dirty="0"/>
              <a:t>Sika ja nauta vähenemässä</a:t>
            </a:r>
          </a:p>
          <a:p>
            <a:pPr rtl="0"/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Tulevaisuudessa kapasiteettiä ja teurasmääriä kasvatetaan maltillisesti</a:t>
            </a:r>
          </a:p>
        </p:txBody>
      </p:sp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dirty="0"/>
              <a:t>Sopimustuotanto/ tuottajien ohjaus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fi-FI" dirty="0"/>
              <a:t>Vain muutama teurastamolla sopimustuottajia (3kpl)</a:t>
            </a:r>
          </a:p>
          <a:p>
            <a:pPr rtl="0"/>
            <a:r>
              <a:rPr lang="fi-FI" dirty="0"/>
              <a:t>Pitkiä ja hyviä asiakassuhteita kyllä</a:t>
            </a:r>
          </a:p>
          <a:p>
            <a:pPr rtl="0"/>
            <a:r>
              <a:rPr lang="fi-FI" dirty="0"/>
              <a:t>Vähän hinnan kautta ohjausta</a:t>
            </a:r>
          </a:p>
          <a:p>
            <a:pPr rtl="0"/>
            <a:r>
              <a:rPr lang="fi-FI" dirty="0"/>
              <a:t>Ohjaushinnoitteluna:</a:t>
            </a:r>
          </a:p>
          <a:p>
            <a:pPr lvl="1"/>
            <a:r>
              <a:rPr lang="fi-FI" dirty="0"/>
              <a:t>Kausihinta</a:t>
            </a:r>
          </a:p>
          <a:p>
            <a:pPr lvl="1"/>
            <a:r>
              <a:rPr lang="fi-FI" dirty="0"/>
              <a:t>Luokitukset</a:t>
            </a:r>
          </a:p>
          <a:p>
            <a:pPr lvl="1"/>
            <a:r>
              <a:rPr lang="fi-FI" dirty="0"/>
              <a:t>Rasvavähennykset</a:t>
            </a:r>
          </a:p>
          <a:p>
            <a:pPr lvl="1"/>
            <a:r>
              <a:rPr lang="fi-FI" dirty="0"/>
              <a:t>Paino luokat</a:t>
            </a:r>
          </a:p>
          <a:p>
            <a:pPr lvl="1"/>
            <a:r>
              <a:rPr lang="fi-FI" dirty="0"/>
              <a:t>Määrälisä</a:t>
            </a:r>
          </a:p>
          <a:p>
            <a:pPr lvl="1"/>
            <a:r>
              <a:rPr lang="fi-FI" dirty="0"/>
              <a:t>Luomulisä</a:t>
            </a:r>
          </a:p>
          <a:p>
            <a:pPr lvl="1"/>
            <a:r>
              <a:rPr lang="fi-FI" dirty="0"/>
              <a:t>Kerintälisä</a:t>
            </a:r>
          </a:p>
          <a:p>
            <a:pPr lvl="1"/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Suurin osa teki myös rahtia, rahdissa sama hinta ympäri vuoden</a:t>
            </a:r>
          </a:p>
          <a:p>
            <a:r>
              <a:rPr lang="fi-FI" dirty="0"/>
              <a:t>Ne joilla hintaohjausta, ovat saaneet parempia ruhoja, tasaisuus parempi mutta edelleen haaste</a:t>
            </a:r>
          </a:p>
        </p:txBody>
      </p:sp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dirty="0"/>
              <a:t>Tavoite erät ja ruhot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678587" y="1412776"/>
            <a:ext cx="3960441" cy="5112568"/>
          </a:xfrm>
        </p:spPr>
        <p:txBody>
          <a:bodyPr>
            <a:normAutofit/>
          </a:bodyPr>
          <a:lstStyle/>
          <a:p>
            <a:r>
              <a:rPr lang="fi-FI" dirty="0"/>
              <a:t>Eräkoko riippuu teurastamon kapasiteetistä ja toimintatavasta (rahti)</a:t>
            </a:r>
          </a:p>
          <a:p>
            <a:r>
              <a:rPr lang="fi-FI" dirty="0"/>
              <a:t>Jos keräilyä, tavoitteena riittävän isot erät, järkevät reitit, määrälisä</a:t>
            </a:r>
          </a:p>
          <a:p>
            <a:r>
              <a:rPr lang="fi-FI" dirty="0"/>
              <a:t>Tavoite ruho 18-25kg O2—R2</a:t>
            </a:r>
          </a:p>
          <a:p>
            <a:r>
              <a:rPr lang="fi-FI" dirty="0"/>
              <a:t>Tasalaatuisuus!</a:t>
            </a:r>
          </a:p>
          <a:p>
            <a:r>
              <a:rPr lang="fi-FI" dirty="0"/>
              <a:t>Laatupalkkio isontanut ja rasvoittanut ruhoja + ruuhkaa keväälle</a:t>
            </a:r>
          </a:p>
        </p:txBody>
      </p:sp>
      <p:graphicFrame>
        <p:nvGraphicFramePr>
          <p:cNvPr id="7" name="Kaavio 6">
            <a:extLst>
              <a:ext uri="{FF2B5EF4-FFF2-40B4-BE49-F238E27FC236}">
                <a16:creationId xmlns:a16="http://schemas.microsoft.com/office/drawing/2014/main" id="{D9EF1FE2-D16D-483B-B33A-0B109E534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213567"/>
              </p:ext>
            </p:extLst>
          </p:nvPr>
        </p:nvGraphicFramePr>
        <p:xfrm>
          <a:off x="837828" y="1772816"/>
          <a:ext cx="684076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kstiruutu 7"/>
          <p:cNvSpPr txBox="1"/>
          <p:nvPr/>
        </p:nvSpPr>
        <p:spPr>
          <a:xfrm>
            <a:off x="837828" y="6381328"/>
            <a:ext cx="46805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Lähde: Luke tilastot 11.3.2017</a:t>
            </a:r>
          </a:p>
        </p:txBody>
      </p:sp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dirty="0"/>
              <a:t>Markkinointi ja viestintä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fi-FI" dirty="0"/>
              <a:t>Pienteurastamot eivät käytännössä markkinoi, ei itse kerkeä, ei ostettua palvelua</a:t>
            </a:r>
          </a:p>
          <a:p>
            <a:pPr rtl="0"/>
            <a:r>
              <a:rPr lang="fi-FI" dirty="0"/>
              <a:t>Tiedostetaan resurssin puute, aika ja osaaminen</a:t>
            </a:r>
          </a:p>
          <a:p>
            <a:pPr rtl="0"/>
            <a:r>
              <a:rPr lang="fi-FI" dirty="0"/>
              <a:t>Isommassa kokoluokassa oma työntekijä/osasto myyntiin ja markkinointiin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Asiakkaat:</a:t>
            </a:r>
          </a:p>
          <a:p>
            <a:pPr lvl="1"/>
            <a:r>
              <a:rPr lang="fi-FI" dirty="0"/>
              <a:t>Omat myymälät, myyntiautot</a:t>
            </a:r>
          </a:p>
          <a:p>
            <a:pPr lvl="1"/>
            <a:r>
              <a:rPr lang="fi-FI" dirty="0"/>
              <a:t>Myynti vähittäiskauppoihin ja ravintoloihin</a:t>
            </a:r>
          </a:p>
          <a:p>
            <a:pPr lvl="1"/>
            <a:r>
              <a:rPr lang="fi-FI" dirty="0"/>
              <a:t>Lihatukut</a:t>
            </a:r>
          </a:p>
          <a:p>
            <a:pPr lvl="1"/>
            <a:r>
              <a:rPr lang="fi-FI" dirty="0"/>
              <a:t>Kuluttajat</a:t>
            </a:r>
          </a:p>
          <a:p>
            <a:pPr lvl="1"/>
            <a:r>
              <a:rPr lang="fi-FI" dirty="0"/>
              <a:t>Maahanmuuttajat</a:t>
            </a:r>
          </a:p>
          <a:p>
            <a:r>
              <a:rPr lang="fi-FI" dirty="0"/>
              <a:t>Asiakaskyselyjä ei varsinaisesti tehty, kommunikoidaan asiakkaiden kanssa säännöllisesti</a:t>
            </a:r>
          </a:p>
        </p:txBody>
      </p:sp>
    </p:spTree>
    <p:extLst>
      <p:ext uri="{BB962C8B-B14F-4D97-AF65-F5344CB8AC3E}">
        <p14:creationId xmlns:p14="http://schemas.microsoft.com/office/powerpoint/2010/main" val="30928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dirty="0"/>
              <a:t>Haasteet lammasteurastamotoiminnassa 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1293811" y="1676400"/>
            <a:ext cx="9601201" cy="4495800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fi-FI" dirty="0"/>
              <a:t>Sesonkisuus (sekä kysyntä että tarjonta)</a:t>
            </a:r>
          </a:p>
          <a:p>
            <a:pPr rtl="0"/>
            <a:r>
              <a:rPr lang="fi-FI" dirty="0"/>
              <a:t>Osaava työvoima</a:t>
            </a:r>
          </a:p>
          <a:p>
            <a:pPr rtl="0"/>
            <a:r>
              <a:rPr lang="fi-FI" dirty="0"/>
              <a:t>Raskas ja kallis byrokratia</a:t>
            </a:r>
          </a:p>
          <a:p>
            <a:pPr lvl="1"/>
            <a:r>
              <a:rPr lang="fi-FI" dirty="0"/>
              <a:t>Teurasjäte</a:t>
            </a:r>
          </a:p>
          <a:p>
            <a:pPr lvl="1"/>
            <a:r>
              <a:rPr lang="fi-FI" dirty="0"/>
              <a:t>Monet kirjaukset</a:t>
            </a:r>
          </a:p>
          <a:p>
            <a:pPr lvl="1"/>
            <a:r>
              <a:rPr lang="fi-FI" dirty="0"/>
              <a:t>Konservatiivinen toimintatapa</a:t>
            </a:r>
          </a:p>
          <a:p>
            <a:pPr lvl="1"/>
            <a:r>
              <a:rPr lang="fi-FI" dirty="0"/>
              <a:t>Työvoimapula, tilaajavastuulaki</a:t>
            </a:r>
          </a:p>
          <a:p>
            <a:r>
              <a:rPr lang="fi-FI" dirty="0"/>
              <a:t>Suunnitelmallisuus</a:t>
            </a:r>
          </a:p>
          <a:p>
            <a:r>
              <a:rPr lang="fi-FI" dirty="0"/>
              <a:t>Leikkuu</a:t>
            </a:r>
          </a:p>
          <a:p>
            <a:r>
              <a:rPr lang="fi-FI" dirty="0"/>
              <a:t>Markkinat</a:t>
            </a:r>
          </a:p>
          <a:p>
            <a:r>
              <a:rPr lang="fi-FI" dirty="0"/>
              <a:t>Verkostoituminen +</a:t>
            </a:r>
          </a:p>
        </p:txBody>
      </p:sp>
    </p:spTree>
    <p:extLst>
      <p:ext uri="{BB962C8B-B14F-4D97-AF65-F5344CB8AC3E}">
        <p14:creationId xmlns:p14="http://schemas.microsoft.com/office/powerpoint/2010/main" val="18669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yyni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66_TF02801109" id="{E25BED9C-DDAF-4B39-9969-414EF570EE70}" vid="{327BDFF0-3318-4A3B-98C8-61B2BFF60942}"/>
    </a:ext>
  </a:extLst>
</a:theme>
</file>

<file path=ppt/theme/theme2.xml><?xml version="1.0" encoding="utf-8"?>
<a:theme xmlns:a="http://schemas.openxmlformats.org/drawingml/2006/main" name="Office-tee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4873beb7-5857-4685-be1f-d57550cc96cc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Seesteinen luontoaiheinen esitys (laajakuva)</Template>
  <TotalTime>1672</TotalTime>
  <Words>401</Words>
  <Application>Microsoft Office PowerPoint</Application>
  <PresentationFormat>Mukautettu</PresentationFormat>
  <Paragraphs>99</Paragraphs>
  <Slides>12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5" baseType="lpstr">
      <vt:lpstr>Arial</vt:lpstr>
      <vt:lpstr>Euphemia</vt:lpstr>
      <vt:lpstr>Tyyni 16x9</vt:lpstr>
      <vt:lpstr>Ajankohtaista lammasteurastuksesta</vt:lpstr>
      <vt:lpstr>Kotimaisen lampaan tuotantoketjun kehittäminen</vt:lpstr>
      <vt:lpstr>Vuosittainen teurastus määrä</vt:lpstr>
      <vt:lpstr>Lammasteurastamot</vt:lpstr>
      <vt:lpstr>Teurastuskapasiteetti</vt:lpstr>
      <vt:lpstr>Sopimustuotanto/ tuottajien ohjaus</vt:lpstr>
      <vt:lpstr>Tavoite erät ja ruhot</vt:lpstr>
      <vt:lpstr>Markkinointi ja viestintä</vt:lpstr>
      <vt:lpstr>Haasteet lammasteurastamotoiminnassa </vt:lpstr>
      <vt:lpstr>Kehityskohdat</vt:lpstr>
      <vt:lpstr>Terveiset  </vt:lpstr>
      <vt:lpstr>Kiitos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Ajankohtaista lammasteurastuksesta</dc:title>
  <dc:creator>Covu</dc:creator>
  <cp:lastModifiedBy>Covu</cp:lastModifiedBy>
  <cp:revision>27</cp:revision>
  <dcterms:created xsi:type="dcterms:W3CDTF">2017-03-02T09:54:45Z</dcterms:created>
  <dcterms:modified xsi:type="dcterms:W3CDTF">2017-03-15T10:41:35Z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