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  <p:sldMasterId id="2147483857" r:id="rId5"/>
    <p:sldMasterId id="2147483895" r:id="rId6"/>
    <p:sldMasterId id="2147483933" r:id="rId7"/>
  </p:sldMasterIdLst>
  <p:notesMasterIdLst>
    <p:notesMasterId r:id="rId16"/>
  </p:notesMasterIdLst>
  <p:handoutMasterIdLst>
    <p:handoutMasterId r:id="rId17"/>
  </p:handoutMasterIdLst>
  <p:sldIdLst>
    <p:sldId id="275" r:id="rId8"/>
    <p:sldId id="257" r:id="rId9"/>
    <p:sldId id="267" r:id="rId10"/>
    <p:sldId id="268" r:id="rId11"/>
    <p:sldId id="274" r:id="rId12"/>
    <p:sldId id="272" r:id="rId13"/>
    <p:sldId id="273" r:id="rId14"/>
    <p:sldId id="426" r:id="rId15"/>
  </p:sldIdLst>
  <p:sldSz cx="9144000" cy="5143500" type="screen16x9"/>
  <p:notesSz cx="6805613" cy="99441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CC6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D3625-E4E0-441D-AB5C-9272530A49B4}" v="14" dt="2020-01-14T14:14:36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9704" autoAdjust="0"/>
  </p:normalViewPr>
  <p:slideViewPr>
    <p:cSldViewPr snapToGrid="0" snapToObjects="1">
      <p:cViewPr varScale="1">
        <p:scale>
          <a:sx n="65" d="100"/>
          <a:sy n="65" d="100"/>
        </p:scale>
        <p:origin x="104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C8101-ED47-4488-8C55-506184DEF24F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283DB804-A1D1-4ADA-AC67-EE46272A48E6}">
      <dgm:prSet phldrT="[Teksti]" custT="1"/>
      <dgm:spPr>
        <a:solidFill>
          <a:srgbClr val="CCCC00"/>
        </a:solidFill>
        <a:ln w="9525">
          <a:solidFill>
            <a:schemeClr val="tx1"/>
          </a:solidFill>
        </a:ln>
      </dgm:spPr>
      <dgm:t>
        <a:bodyPr/>
        <a:lstStyle/>
        <a:p>
          <a:pPr marL="180975" indent="0" algn="ctr">
            <a:spcAft>
              <a:spcPts val="0"/>
            </a:spcAft>
          </a:pPr>
          <a:r>
            <a:rPr lang="fi-FI" sz="1800" b="1" dirty="0"/>
            <a:t>Kannattavuuskerroin</a:t>
          </a:r>
        </a:p>
        <a:p>
          <a:pPr marL="0" algn="ctr">
            <a:spcAft>
              <a:spcPts val="0"/>
            </a:spcAft>
          </a:pPr>
          <a:r>
            <a:rPr lang="fi-FI" sz="1800" b="1" dirty="0"/>
            <a:t>Kilo kotimaista</a:t>
          </a:r>
        </a:p>
      </dgm:t>
    </dgm:pt>
    <dgm:pt modelId="{DFD8B9BC-2361-4354-950E-CDABD969A70B}" type="parTrans" cxnId="{F5F8A26D-718E-4EB5-9F9D-4C221714561F}">
      <dgm:prSet/>
      <dgm:spPr/>
      <dgm:t>
        <a:bodyPr/>
        <a:lstStyle/>
        <a:p>
          <a:endParaRPr lang="fi-FI"/>
        </a:p>
      </dgm:t>
    </dgm:pt>
    <dgm:pt modelId="{C475BE8D-8835-46C1-80B3-C26BA38733D0}" type="sibTrans" cxnId="{F5F8A26D-718E-4EB5-9F9D-4C221714561F}">
      <dgm:prSet/>
      <dgm:spPr/>
      <dgm:t>
        <a:bodyPr/>
        <a:lstStyle/>
        <a:p>
          <a:endParaRPr lang="fi-FI"/>
        </a:p>
      </dgm:t>
    </dgm:pt>
    <dgm:pt modelId="{1C69F2ED-FCB0-47C3-A63F-D7D03B5E2C87}">
      <dgm:prSet phldrT="[Teksti]" custT="1"/>
      <dgm:spPr>
        <a:solidFill>
          <a:srgbClr val="568826"/>
        </a:solidFill>
        <a:ln w="9525">
          <a:solidFill>
            <a:schemeClr val="tx1"/>
          </a:solidFill>
        </a:ln>
      </dgm:spPr>
      <dgm:t>
        <a:bodyPr/>
        <a:lstStyle/>
        <a:p>
          <a:pPr mar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400" dirty="0"/>
        </a:p>
        <a:p>
          <a:pPr mar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Markkinatulot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Menekin edistäminen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Monipuolinen tuotanto, osaaminen</a:t>
          </a:r>
        </a:p>
        <a:p>
          <a:pPr lvl="0" algn="ctr">
            <a:buNone/>
          </a:pPr>
          <a:endParaRPr lang="fi-FI" dirty="0"/>
        </a:p>
      </dgm:t>
    </dgm:pt>
    <dgm:pt modelId="{8C2F873B-D900-4568-8764-991E280B6B6D}" type="parTrans" cxnId="{901994C3-ED6A-4E6B-AF21-A7ED84FDCE1E}">
      <dgm:prSet/>
      <dgm:spPr/>
      <dgm:t>
        <a:bodyPr/>
        <a:lstStyle/>
        <a:p>
          <a:endParaRPr lang="fi-FI"/>
        </a:p>
      </dgm:t>
    </dgm:pt>
    <dgm:pt modelId="{ABFC0906-51BB-41CE-9F2C-CC47616D1E63}" type="sibTrans" cxnId="{901994C3-ED6A-4E6B-AF21-A7ED84FDCE1E}">
      <dgm:prSet/>
      <dgm:spPr/>
      <dgm:t>
        <a:bodyPr/>
        <a:lstStyle/>
        <a:p>
          <a:endParaRPr lang="fi-FI"/>
        </a:p>
      </dgm:t>
    </dgm:pt>
    <dgm:pt modelId="{05804560-38E1-4D2E-AF5F-E945068AA2D8}">
      <dgm:prSet phldrT="[Teksti]" custT="1"/>
      <dgm:spPr>
        <a:solidFill>
          <a:srgbClr val="ABDB7C"/>
        </a:solidFill>
        <a:ln w="9525">
          <a:solidFill>
            <a:schemeClr val="tx1"/>
          </a:solidFill>
        </a:ln>
      </dgm:spPr>
      <dgm:t>
        <a:bodyPr/>
        <a:lstStyle/>
        <a:p>
          <a:pPr marL="0" marR="0" lvl="0" indent="0" algn="l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Tuet </a:t>
          </a:r>
        </a:p>
        <a:p>
          <a:pPr marL="0" marR="0" lvl="0" indent="0" algn="l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Kannustava </a:t>
          </a:r>
          <a:r>
            <a:rPr lang="fi-FI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toimintaympäristö</a:t>
          </a:r>
        </a:p>
      </dgm:t>
    </dgm:pt>
    <dgm:pt modelId="{FD8D8C44-0AC8-4BE0-B95C-71B78F7E2CED}" type="parTrans" cxnId="{B888FD44-C69E-4B49-98DC-7748A654B9E9}">
      <dgm:prSet/>
      <dgm:spPr/>
      <dgm:t>
        <a:bodyPr/>
        <a:lstStyle/>
        <a:p>
          <a:endParaRPr lang="fi-FI"/>
        </a:p>
      </dgm:t>
    </dgm:pt>
    <dgm:pt modelId="{A9D87A20-0C29-4355-8037-601A27E76A79}" type="sibTrans" cxnId="{B888FD44-C69E-4B49-98DC-7748A654B9E9}">
      <dgm:prSet/>
      <dgm:spPr/>
      <dgm:t>
        <a:bodyPr/>
        <a:lstStyle/>
        <a:p>
          <a:endParaRPr lang="fi-FI"/>
        </a:p>
      </dgm:t>
    </dgm:pt>
    <dgm:pt modelId="{FF1172B2-4D28-4DED-8876-0F54A2E3B010}">
      <dgm:prSet phldrT="[Teksti]" custT="1"/>
      <dgm:spPr>
        <a:solidFill>
          <a:srgbClr val="CD0920"/>
        </a:solidFill>
        <a:ln w="9525">
          <a:solidFill>
            <a:schemeClr val="tx1"/>
          </a:solidFill>
        </a:ln>
      </dgm:spPr>
      <dgm:t>
        <a:bodyPr/>
        <a:lstStyle/>
        <a:p>
          <a:pPr algn="l"/>
          <a:r>
            <a:rPr lang="fi-FI" sz="1800" dirty="0">
              <a:solidFill>
                <a:schemeClr val="tx1"/>
              </a:solidFill>
            </a:rPr>
            <a:t>Kustannukset</a:t>
          </a:r>
        </a:p>
        <a:p>
          <a:pPr algn="ctr"/>
          <a:endParaRPr lang="fi-FI" sz="2200" dirty="0"/>
        </a:p>
        <a:p>
          <a:pPr algn="ctr"/>
          <a:endParaRPr lang="fi-FI" sz="2200" dirty="0"/>
        </a:p>
      </dgm:t>
    </dgm:pt>
    <dgm:pt modelId="{D7054F6E-34DF-4FA3-A3A7-2E291E760308}" type="parTrans" cxnId="{401DE607-35F7-4A46-BD19-3E5213D407B0}">
      <dgm:prSet/>
      <dgm:spPr/>
      <dgm:t>
        <a:bodyPr/>
        <a:lstStyle/>
        <a:p>
          <a:endParaRPr lang="fi-FI"/>
        </a:p>
      </dgm:t>
    </dgm:pt>
    <dgm:pt modelId="{E0ADD288-7945-468A-AAF0-435175B09B68}" type="sibTrans" cxnId="{401DE607-35F7-4A46-BD19-3E5213D407B0}">
      <dgm:prSet/>
      <dgm:spPr/>
      <dgm:t>
        <a:bodyPr/>
        <a:lstStyle/>
        <a:p>
          <a:endParaRPr lang="fi-FI"/>
        </a:p>
      </dgm:t>
    </dgm:pt>
    <dgm:pt modelId="{3DE50211-4AB1-48AC-ADF5-F1B0BCDEAACE}">
      <dgm:prSet/>
      <dgm:spPr/>
      <dgm:t>
        <a:bodyPr/>
        <a:lstStyle/>
        <a:p>
          <a:endParaRPr lang="fi-FI"/>
        </a:p>
      </dgm:t>
    </dgm:pt>
    <dgm:pt modelId="{8581205D-327D-4D8D-BEC8-12031062157E}" type="parTrans" cxnId="{67468D99-5BAC-43D6-B197-A0087B8AC521}">
      <dgm:prSet/>
      <dgm:spPr/>
      <dgm:t>
        <a:bodyPr/>
        <a:lstStyle/>
        <a:p>
          <a:endParaRPr lang="fi-FI"/>
        </a:p>
      </dgm:t>
    </dgm:pt>
    <dgm:pt modelId="{7E346A70-F50C-4568-8909-A8F7ED43341F}" type="sibTrans" cxnId="{67468D99-5BAC-43D6-B197-A0087B8AC521}">
      <dgm:prSet/>
      <dgm:spPr/>
      <dgm:t>
        <a:bodyPr/>
        <a:lstStyle/>
        <a:p>
          <a:endParaRPr lang="fi-FI"/>
        </a:p>
      </dgm:t>
    </dgm:pt>
    <dgm:pt modelId="{D68196C5-8AEF-44A3-8E05-7F1D76F0B050}">
      <dgm:prSet phldrT="[Teksti]" custT="1"/>
      <dgm:spPr>
        <a:solidFill>
          <a:srgbClr val="CC661E"/>
        </a:solidFill>
        <a:ln w="9525">
          <a:solidFill>
            <a:schemeClr val="tx1"/>
          </a:solidFill>
        </a:ln>
      </dgm:spPr>
      <dgm:t>
        <a:bodyPr/>
        <a:lstStyle/>
        <a:p>
          <a:pPr algn="l"/>
          <a:r>
            <a:rPr lang="fi-FI" sz="1800" dirty="0">
              <a:solidFill>
                <a:schemeClr val="tx1"/>
              </a:solidFill>
            </a:rPr>
            <a:t>Byrokratia</a:t>
          </a:r>
        </a:p>
        <a:p>
          <a:pPr algn="l"/>
          <a:endParaRPr lang="fi-FI" sz="2200" dirty="0"/>
        </a:p>
        <a:p>
          <a:pPr algn="l"/>
          <a:endParaRPr lang="fi-FI" sz="2200" dirty="0"/>
        </a:p>
      </dgm:t>
    </dgm:pt>
    <dgm:pt modelId="{DDA661E1-D1D6-4F39-A8D1-F40FB1EEDF23}" type="sibTrans" cxnId="{4531BC50-7CFE-47AE-9824-915D60BBF7B3}">
      <dgm:prSet/>
      <dgm:spPr/>
      <dgm:t>
        <a:bodyPr/>
        <a:lstStyle/>
        <a:p>
          <a:endParaRPr lang="fi-FI"/>
        </a:p>
      </dgm:t>
    </dgm:pt>
    <dgm:pt modelId="{AE315B2C-C7AF-4F2C-9B07-81B978B79D92}" type="parTrans" cxnId="{4531BC50-7CFE-47AE-9824-915D60BBF7B3}">
      <dgm:prSet/>
      <dgm:spPr/>
      <dgm:t>
        <a:bodyPr/>
        <a:lstStyle/>
        <a:p>
          <a:endParaRPr lang="fi-FI"/>
        </a:p>
      </dgm:t>
    </dgm:pt>
    <dgm:pt modelId="{42DDC4DD-CA9D-438A-AD29-ABBF814CC039}" type="pres">
      <dgm:prSet presAssocID="{513C8101-ED47-4488-8C55-506184DEF24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5B75F2-3164-4A78-B7CA-118ECD3B8FEE}" type="pres">
      <dgm:prSet presAssocID="{513C8101-ED47-4488-8C55-506184DEF24F}" presName="matrix" presStyleCnt="0"/>
      <dgm:spPr/>
    </dgm:pt>
    <dgm:pt modelId="{922E5EC5-F484-410E-BBF0-0F452B2B2A65}" type="pres">
      <dgm:prSet presAssocID="{513C8101-ED47-4488-8C55-506184DEF24F}" presName="tile1" presStyleLbl="node1" presStyleIdx="0" presStyleCnt="4"/>
      <dgm:spPr/>
    </dgm:pt>
    <dgm:pt modelId="{ADE41FC2-01AC-4C42-B74C-12720C3DE8C4}" type="pres">
      <dgm:prSet presAssocID="{513C8101-ED47-4488-8C55-506184DEF2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4FD61CA-75DB-4EEA-A08C-58415B28B1D8}" type="pres">
      <dgm:prSet presAssocID="{513C8101-ED47-4488-8C55-506184DEF24F}" presName="tile2" presStyleLbl="node1" presStyleIdx="1" presStyleCnt="4" custLinFactNeighborX="0"/>
      <dgm:spPr/>
    </dgm:pt>
    <dgm:pt modelId="{2E220BAB-6AAE-4459-A5DE-DAD1E4ABD9E6}" type="pres">
      <dgm:prSet presAssocID="{513C8101-ED47-4488-8C55-506184DEF2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F1C5C4-57B5-4AD7-8C11-32184883D220}" type="pres">
      <dgm:prSet presAssocID="{513C8101-ED47-4488-8C55-506184DEF24F}" presName="tile3" presStyleLbl="node1" presStyleIdx="2" presStyleCnt="4"/>
      <dgm:spPr/>
    </dgm:pt>
    <dgm:pt modelId="{1C4ADCC4-7567-4622-9F26-E8B4E5218557}" type="pres">
      <dgm:prSet presAssocID="{513C8101-ED47-4488-8C55-506184DEF2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6A259E-ED4E-4E84-9F4D-110872BFF338}" type="pres">
      <dgm:prSet presAssocID="{513C8101-ED47-4488-8C55-506184DEF24F}" presName="tile4" presStyleLbl="node1" presStyleIdx="3" presStyleCnt="4"/>
      <dgm:spPr/>
    </dgm:pt>
    <dgm:pt modelId="{545386CE-2C08-4209-A6A3-EEF89D3C3258}" type="pres">
      <dgm:prSet presAssocID="{513C8101-ED47-4488-8C55-506184DEF2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6F0D92F-21A8-4D8F-90DC-28927F0D5ECF}" type="pres">
      <dgm:prSet presAssocID="{513C8101-ED47-4488-8C55-506184DEF24F}" presName="centerTile" presStyleLbl="fgShp" presStyleIdx="0" presStyleCnt="1" custScaleX="168315" custScaleY="97277">
        <dgm:presLayoutVars>
          <dgm:chMax val="0"/>
          <dgm:chPref val="0"/>
        </dgm:presLayoutVars>
      </dgm:prSet>
      <dgm:spPr/>
    </dgm:pt>
  </dgm:ptLst>
  <dgm:cxnLst>
    <dgm:cxn modelId="{401DE607-35F7-4A46-BD19-3E5213D407B0}" srcId="{283DB804-A1D1-4ADA-AC67-EE46272A48E6}" destId="{FF1172B2-4D28-4DED-8876-0F54A2E3B010}" srcOrd="3" destOrd="0" parTransId="{D7054F6E-34DF-4FA3-A3A7-2E291E760308}" sibTransId="{E0ADD288-7945-468A-AAF0-435175B09B68}"/>
    <dgm:cxn modelId="{3D311A1C-E9C2-4158-AFF5-1AE5B29EE99B}" type="presOf" srcId="{FF1172B2-4D28-4DED-8876-0F54A2E3B010}" destId="{606A259E-ED4E-4E84-9F4D-110872BFF338}" srcOrd="0" destOrd="0" presId="urn:microsoft.com/office/officeart/2005/8/layout/matrix1"/>
    <dgm:cxn modelId="{9FE5BF30-CB54-412C-BAF1-B72F4ED36445}" type="presOf" srcId="{1C69F2ED-FCB0-47C3-A63F-D7D03B5E2C87}" destId="{922E5EC5-F484-410E-BBF0-0F452B2B2A65}" srcOrd="0" destOrd="0" presId="urn:microsoft.com/office/officeart/2005/8/layout/matrix1"/>
    <dgm:cxn modelId="{B888FD44-C69E-4B49-98DC-7748A654B9E9}" srcId="{283DB804-A1D1-4ADA-AC67-EE46272A48E6}" destId="{05804560-38E1-4D2E-AF5F-E945068AA2D8}" srcOrd="1" destOrd="0" parTransId="{FD8D8C44-0AC8-4BE0-B95C-71B78F7E2CED}" sibTransId="{A9D87A20-0C29-4355-8037-601A27E76A79}"/>
    <dgm:cxn modelId="{913B4247-F1D4-47CE-A839-BF76DD5F6C86}" type="presOf" srcId="{FF1172B2-4D28-4DED-8876-0F54A2E3B010}" destId="{545386CE-2C08-4209-A6A3-EEF89D3C3258}" srcOrd="1" destOrd="0" presId="urn:microsoft.com/office/officeart/2005/8/layout/matrix1"/>
    <dgm:cxn modelId="{81727A6A-2AD4-4715-828C-0114833FFA41}" type="presOf" srcId="{283DB804-A1D1-4ADA-AC67-EE46272A48E6}" destId="{36F0D92F-21A8-4D8F-90DC-28927F0D5ECF}" srcOrd="0" destOrd="0" presId="urn:microsoft.com/office/officeart/2005/8/layout/matrix1"/>
    <dgm:cxn modelId="{F5F8A26D-718E-4EB5-9F9D-4C221714561F}" srcId="{513C8101-ED47-4488-8C55-506184DEF24F}" destId="{283DB804-A1D1-4ADA-AC67-EE46272A48E6}" srcOrd="0" destOrd="0" parTransId="{DFD8B9BC-2361-4354-950E-CDABD969A70B}" sibTransId="{C475BE8D-8835-46C1-80B3-C26BA38733D0}"/>
    <dgm:cxn modelId="{4531BC50-7CFE-47AE-9824-915D60BBF7B3}" srcId="{283DB804-A1D1-4ADA-AC67-EE46272A48E6}" destId="{D68196C5-8AEF-44A3-8E05-7F1D76F0B050}" srcOrd="2" destOrd="0" parTransId="{AE315B2C-C7AF-4F2C-9B07-81B978B79D92}" sibTransId="{DDA661E1-D1D6-4F39-A8D1-F40FB1EEDF23}"/>
    <dgm:cxn modelId="{9EF97652-EA42-44CD-AE4A-DE2F7A6EA0BF}" type="presOf" srcId="{D68196C5-8AEF-44A3-8E05-7F1D76F0B050}" destId="{1C4ADCC4-7567-4622-9F26-E8B4E5218557}" srcOrd="1" destOrd="0" presId="urn:microsoft.com/office/officeart/2005/8/layout/matrix1"/>
    <dgm:cxn modelId="{6A171B79-E91D-4C1F-AB6E-B31374BFE7F7}" type="presOf" srcId="{05804560-38E1-4D2E-AF5F-E945068AA2D8}" destId="{2E220BAB-6AAE-4459-A5DE-DAD1E4ABD9E6}" srcOrd="1" destOrd="0" presId="urn:microsoft.com/office/officeart/2005/8/layout/matrix1"/>
    <dgm:cxn modelId="{A0B9C47C-76C7-480E-B709-871B07E79A1B}" type="presOf" srcId="{1C69F2ED-FCB0-47C3-A63F-D7D03B5E2C87}" destId="{ADE41FC2-01AC-4C42-B74C-12720C3DE8C4}" srcOrd="1" destOrd="0" presId="urn:microsoft.com/office/officeart/2005/8/layout/matrix1"/>
    <dgm:cxn modelId="{67468D99-5BAC-43D6-B197-A0087B8AC521}" srcId="{513C8101-ED47-4488-8C55-506184DEF24F}" destId="{3DE50211-4AB1-48AC-ADF5-F1B0BCDEAACE}" srcOrd="1" destOrd="0" parTransId="{8581205D-327D-4D8D-BEC8-12031062157E}" sibTransId="{7E346A70-F50C-4568-8909-A8F7ED43341F}"/>
    <dgm:cxn modelId="{EE77509A-252C-4224-86D1-29E5FA5692C1}" type="presOf" srcId="{D68196C5-8AEF-44A3-8E05-7F1D76F0B050}" destId="{04F1C5C4-57B5-4AD7-8C11-32184883D220}" srcOrd="0" destOrd="0" presId="urn:microsoft.com/office/officeart/2005/8/layout/matrix1"/>
    <dgm:cxn modelId="{5F7BB3A3-781C-4AF1-891F-EDDDC66C780F}" type="presOf" srcId="{05804560-38E1-4D2E-AF5F-E945068AA2D8}" destId="{54FD61CA-75DB-4EEA-A08C-58415B28B1D8}" srcOrd="0" destOrd="0" presId="urn:microsoft.com/office/officeart/2005/8/layout/matrix1"/>
    <dgm:cxn modelId="{901994C3-ED6A-4E6B-AF21-A7ED84FDCE1E}" srcId="{283DB804-A1D1-4ADA-AC67-EE46272A48E6}" destId="{1C69F2ED-FCB0-47C3-A63F-D7D03B5E2C87}" srcOrd="0" destOrd="0" parTransId="{8C2F873B-D900-4568-8764-991E280B6B6D}" sibTransId="{ABFC0906-51BB-41CE-9F2C-CC47616D1E63}"/>
    <dgm:cxn modelId="{0FD5C0C7-7C01-42E4-948F-669A7771C457}" type="presOf" srcId="{513C8101-ED47-4488-8C55-506184DEF24F}" destId="{42DDC4DD-CA9D-438A-AD29-ABBF814CC039}" srcOrd="0" destOrd="0" presId="urn:microsoft.com/office/officeart/2005/8/layout/matrix1"/>
    <dgm:cxn modelId="{A37BBE4B-41F2-4331-AE34-303331FB1AE4}" type="presParOf" srcId="{42DDC4DD-CA9D-438A-AD29-ABBF814CC039}" destId="{B75B75F2-3164-4A78-B7CA-118ECD3B8FEE}" srcOrd="0" destOrd="0" presId="urn:microsoft.com/office/officeart/2005/8/layout/matrix1"/>
    <dgm:cxn modelId="{279C3AF9-55DE-4B91-871A-0785E4159870}" type="presParOf" srcId="{B75B75F2-3164-4A78-B7CA-118ECD3B8FEE}" destId="{922E5EC5-F484-410E-BBF0-0F452B2B2A65}" srcOrd="0" destOrd="0" presId="urn:microsoft.com/office/officeart/2005/8/layout/matrix1"/>
    <dgm:cxn modelId="{AF372645-57B5-41F5-9528-86828111493E}" type="presParOf" srcId="{B75B75F2-3164-4A78-B7CA-118ECD3B8FEE}" destId="{ADE41FC2-01AC-4C42-B74C-12720C3DE8C4}" srcOrd="1" destOrd="0" presId="urn:microsoft.com/office/officeart/2005/8/layout/matrix1"/>
    <dgm:cxn modelId="{2CBF69FA-44D7-4C67-90DC-9244541F8F24}" type="presParOf" srcId="{B75B75F2-3164-4A78-B7CA-118ECD3B8FEE}" destId="{54FD61CA-75DB-4EEA-A08C-58415B28B1D8}" srcOrd="2" destOrd="0" presId="urn:microsoft.com/office/officeart/2005/8/layout/matrix1"/>
    <dgm:cxn modelId="{534A2C13-66A1-4294-A280-2137F42D284B}" type="presParOf" srcId="{B75B75F2-3164-4A78-B7CA-118ECD3B8FEE}" destId="{2E220BAB-6AAE-4459-A5DE-DAD1E4ABD9E6}" srcOrd="3" destOrd="0" presId="urn:microsoft.com/office/officeart/2005/8/layout/matrix1"/>
    <dgm:cxn modelId="{FD1FB8A5-ACA7-42AF-89D2-A02796D33E2D}" type="presParOf" srcId="{B75B75F2-3164-4A78-B7CA-118ECD3B8FEE}" destId="{04F1C5C4-57B5-4AD7-8C11-32184883D220}" srcOrd="4" destOrd="0" presId="urn:microsoft.com/office/officeart/2005/8/layout/matrix1"/>
    <dgm:cxn modelId="{DE70C40F-A4E1-4D99-B98E-79EA3A5B1943}" type="presParOf" srcId="{B75B75F2-3164-4A78-B7CA-118ECD3B8FEE}" destId="{1C4ADCC4-7567-4622-9F26-E8B4E5218557}" srcOrd="5" destOrd="0" presId="urn:microsoft.com/office/officeart/2005/8/layout/matrix1"/>
    <dgm:cxn modelId="{5E6555EC-FF4E-4493-85AE-DBEAE05948E6}" type="presParOf" srcId="{B75B75F2-3164-4A78-B7CA-118ECD3B8FEE}" destId="{606A259E-ED4E-4E84-9F4D-110872BFF338}" srcOrd="6" destOrd="0" presId="urn:microsoft.com/office/officeart/2005/8/layout/matrix1"/>
    <dgm:cxn modelId="{B1F0F668-A106-4E06-84F7-D39CAD0507B9}" type="presParOf" srcId="{B75B75F2-3164-4A78-B7CA-118ECD3B8FEE}" destId="{545386CE-2C08-4209-A6A3-EEF89D3C3258}" srcOrd="7" destOrd="0" presId="urn:microsoft.com/office/officeart/2005/8/layout/matrix1"/>
    <dgm:cxn modelId="{E4B10503-5E41-41EC-AB74-BBB74FB93188}" type="presParOf" srcId="{42DDC4DD-CA9D-438A-AD29-ABBF814CC039}" destId="{36F0D92F-21A8-4D8F-90DC-28927F0D5E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5EC5-F484-410E-BBF0-0F452B2B2A65}">
      <dsp:nvSpPr>
        <dsp:cNvPr id="0" name=""/>
        <dsp:cNvSpPr/>
      </dsp:nvSpPr>
      <dsp:spPr>
        <a:xfrm rot="16200000">
          <a:off x="459976" y="-459976"/>
          <a:ext cx="1741231" cy="2661185"/>
        </a:xfrm>
        <a:prstGeom prst="round1Rect">
          <a:avLst/>
        </a:prstGeom>
        <a:solidFill>
          <a:srgbClr val="568826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Markkinatulot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Menekin edistäminen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Monipuolinen tuotanto, osaaminen</a:t>
          </a:r>
        </a:p>
        <a:p>
          <a:pPr lvl="0" algn="ctr">
            <a:spcBef>
              <a:spcPct val="0"/>
            </a:spcBef>
            <a:buNone/>
          </a:pPr>
          <a:endParaRPr lang="fi-FI" kern="1200" dirty="0"/>
        </a:p>
      </dsp:txBody>
      <dsp:txXfrm rot="5400000">
        <a:off x="-1" y="1"/>
        <a:ext cx="2661185" cy="1305923"/>
      </dsp:txXfrm>
    </dsp:sp>
    <dsp:sp modelId="{54FD61CA-75DB-4EEA-A08C-58415B28B1D8}">
      <dsp:nvSpPr>
        <dsp:cNvPr id="0" name=""/>
        <dsp:cNvSpPr/>
      </dsp:nvSpPr>
      <dsp:spPr>
        <a:xfrm>
          <a:off x="2661185" y="0"/>
          <a:ext cx="2661185" cy="1741231"/>
        </a:xfrm>
        <a:prstGeom prst="round1Rect">
          <a:avLst/>
        </a:prstGeom>
        <a:solidFill>
          <a:srgbClr val="ABDB7C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l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Tuet </a:t>
          </a:r>
        </a:p>
        <a:p>
          <a:pPr marL="0" marR="0" lvl="0" indent="0" algn="l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Kannustava </a:t>
          </a:r>
          <a:r>
            <a:rPr lang="fi-FI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toimintaympäristö</a:t>
          </a:r>
        </a:p>
      </dsp:txBody>
      <dsp:txXfrm>
        <a:off x="2661185" y="0"/>
        <a:ext cx="2661185" cy="1305923"/>
      </dsp:txXfrm>
    </dsp:sp>
    <dsp:sp modelId="{04F1C5C4-57B5-4AD7-8C11-32184883D220}">
      <dsp:nvSpPr>
        <dsp:cNvPr id="0" name=""/>
        <dsp:cNvSpPr/>
      </dsp:nvSpPr>
      <dsp:spPr>
        <a:xfrm rot="10800000">
          <a:off x="0" y="1741231"/>
          <a:ext cx="2661185" cy="1741231"/>
        </a:xfrm>
        <a:prstGeom prst="round1Rect">
          <a:avLst/>
        </a:prstGeom>
        <a:solidFill>
          <a:srgbClr val="CC661E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Byrokratia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</dsp:txBody>
      <dsp:txXfrm rot="10800000">
        <a:off x="0" y="2176539"/>
        <a:ext cx="2661185" cy="1305923"/>
      </dsp:txXfrm>
    </dsp:sp>
    <dsp:sp modelId="{606A259E-ED4E-4E84-9F4D-110872BFF338}">
      <dsp:nvSpPr>
        <dsp:cNvPr id="0" name=""/>
        <dsp:cNvSpPr/>
      </dsp:nvSpPr>
      <dsp:spPr>
        <a:xfrm rot="5400000">
          <a:off x="3121162" y="1281254"/>
          <a:ext cx="1741231" cy="2661185"/>
        </a:xfrm>
        <a:prstGeom prst="round1Rect">
          <a:avLst/>
        </a:prstGeom>
        <a:solidFill>
          <a:srgbClr val="CD0920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Kustannukset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200" kern="1200" dirty="0"/>
        </a:p>
      </dsp:txBody>
      <dsp:txXfrm rot="-5400000">
        <a:off x="2661185" y="2176539"/>
        <a:ext cx="2661185" cy="1305923"/>
      </dsp:txXfrm>
    </dsp:sp>
    <dsp:sp modelId="{36F0D92F-21A8-4D8F-90DC-28927F0D5ECF}">
      <dsp:nvSpPr>
        <dsp:cNvPr id="0" name=""/>
        <dsp:cNvSpPr/>
      </dsp:nvSpPr>
      <dsp:spPr>
        <a:xfrm>
          <a:off x="1317433" y="1317777"/>
          <a:ext cx="2687504" cy="846908"/>
        </a:xfrm>
        <a:prstGeom prst="roundRect">
          <a:avLst/>
        </a:prstGeom>
        <a:solidFill>
          <a:srgbClr val="CCCC00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800" b="1" kern="1200" dirty="0"/>
            <a:t>Kannattavuuskerroin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800" b="1" kern="1200" dirty="0"/>
            <a:t>Kilo kotimaista</a:t>
          </a:r>
        </a:p>
      </dsp:txBody>
      <dsp:txXfrm>
        <a:off x="1358776" y="1359120"/>
        <a:ext cx="2604818" cy="764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53E83C-6BCA-4AE2-AC9B-E304A3CD99C3}" type="datetimeFigureOut">
              <a:rPr lang="fi-FI"/>
              <a:pPr>
                <a:defRPr/>
              </a:pPr>
              <a:t>14.1.2020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04A180-5AA0-4386-BB16-BD88D26A9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491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54199C-C8F4-4A70-958F-2AC584BCF469}" type="datetimeFigureOut">
              <a:rPr lang="fi-FI"/>
              <a:pPr>
                <a:defRPr/>
              </a:pPr>
              <a:t>14.1.2020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AF5824-39F6-4E35-8448-64FEA50EEC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6868" name="Ylätunnisteen paikkamerkki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1200">
                <a:solidFill>
                  <a:prstClr val="black"/>
                </a:solidFill>
              </a:rPr>
              <a:t>Lammastalouden strategia</a:t>
            </a:r>
          </a:p>
        </p:txBody>
      </p:sp>
    </p:spTree>
    <p:extLst>
      <p:ext uri="{BB962C8B-B14F-4D97-AF65-F5344CB8AC3E}">
        <p14:creationId xmlns:p14="http://schemas.microsoft.com/office/powerpoint/2010/main" val="413277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6868" name="Ylätunnisteen paikkamerkki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1200">
                <a:solidFill>
                  <a:prstClr val="black"/>
                </a:solidFill>
              </a:rPr>
              <a:t>Lammastalouden strategia</a:t>
            </a:r>
          </a:p>
        </p:txBody>
      </p:sp>
    </p:spTree>
    <p:extLst>
      <p:ext uri="{BB962C8B-B14F-4D97-AF65-F5344CB8AC3E}">
        <p14:creationId xmlns:p14="http://schemas.microsoft.com/office/powerpoint/2010/main" val="282336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F5824-39F6-4E35-8448-64FEA50EECB4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7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D2B1C5-524F-4910-BA56-E905947BC858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98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2581-7B2A-4CE7-9137-7673578C9434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8356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8A5AE-7FE3-4DDF-86FC-EAD945F6B6F1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6307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E0EB26-39A3-4A94-A3FA-BD1A235DDB20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5537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4A3A4F-0750-4B41-8CA5-A45641A6750E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767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355ABB-FBBF-46F7-9DC7-FB64BBA25A06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3350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57537E-D254-4093-8254-4D149FC452BD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521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E8A8EC-C0B5-4690-91C3-F04E1DD5F24A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6362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5E56B-8487-4DBF-895F-AA810E69B15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014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C44041-0650-49DF-A284-E591F30B9885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2950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73C960-6CB8-40F8-B1BC-43F355623DC7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2951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2301FE-5C69-4220-9640-B83D4B5B4680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29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ECDA-356C-4A33-9FD9-1A21C0A6A02B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1123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08635D-B26C-40AA-AADC-1E02AA55DA4A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6685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6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1B123B-93DD-416A-BE2C-666D5D9A9EFE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4310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6A615A-D856-46B3-A8D8-A096AAF2D423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693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89131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455246"/>
            <a:ext cx="7304968" cy="1350522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921A82-205A-40A8-B507-A72D2F386153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1709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6" descr="MTK-PPT-IntohVuosi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395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FAC459-26AB-40AB-B1A0-B4CADD620038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6800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27CAC6-EF29-48C7-B459-56CBB9A70560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519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1A0CBD-4ACC-4BCE-9379-F99B0198BBA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2926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966069-D229-46D4-9582-F86CEE0ACC07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7720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B82CFC-F270-4A83-BA94-CA6F6E47D781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1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8B3B-FCFB-4666-91A0-087DC681612E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810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C5B68-3365-4E8A-8253-D13898C8A60B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147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1EC4F5-9A12-4285-9B72-47F23BE034D5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6572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C23028-4349-44EC-945D-6FC89A702730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2328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698824-B6B2-43FD-934D-1A9C1334C552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5897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4B842-573E-46B3-A07D-F1867A2D172C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9745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2BA5E-BF3E-489A-B5DF-7E7901E3265C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4201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1071F-394E-4884-85F8-BCC0067F4EE8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6741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B7FE50-46CC-4A5C-8C73-14D3E8CBBA71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1079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CD4BEB-4064-4ADE-92BF-CCE715C00281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2743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110C4F-DBE6-45A2-91EF-412CABF2A1CC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73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BFC36-51DA-4ED8-A91D-6A61D0DDACB9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0090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FB20B3-A34E-4C2C-8F6C-21421F85E32D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7329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323D1-767F-453E-837E-7522686936ED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3528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04301B-6A99-4C53-A974-18D7FE2EF11B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7374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2BDAB-8F62-4A6F-8120-6787391141E2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6498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F9AE3-AE6F-4AC5-95AB-D6B1CC55361A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3812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A2739-0ABF-417F-B79E-6E1217D44F6C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8100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541A9-1F81-493B-9F56-F8FE2284088B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4864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C0FB2-2688-4DDA-8797-F2B34B368487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8422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3F9F9C-780A-42DD-87E9-702A5FB90212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0758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E8AC2E-B5B6-448D-9C08-F1BFDF7721B3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558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5E71-AB64-46D3-B4C2-E2D56155EDD8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7468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A7D17-9188-48E8-BD78-FD06DBE4003D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2145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158A8-0667-4403-88AA-F23B6B9833BC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678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54953-C813-4883-BD25-568EB474DFC1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8896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C70E90-BF3E-4E5D-832D-50683849A82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3332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C2390-9599-4BD2-BDC3-E5E23E79988E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2925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2E662-EBCA-4A55-AB49-5E99713DC9DE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3190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8485C6-501A-4975-A332-60B97A1E5683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7290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E8DBAC-11B6-4FD0-AA3F-59B4E4AE14A6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4771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6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5320CD-6DF5-4FE1-A135-A8D404145B1D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04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DC6E-043E-4B54-ADDC-5885A3C09FFB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00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D347-E202-479E-8320-FE60CFC61788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03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E8C1-4C66-4784-A312-8C802ED9C1BA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11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2106-932B-4AC0-9CD9-01510B4FFF13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45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7F5FF-BB5B-43E7-8BA9-70617A832C0F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54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89131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455246"/>
            <a:ext cx="7304968" cy="1350522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1724BC-5C9F-4F72-9C0B-48E66C670F66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84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2DCA-E497-4F65-BD86-1C6467D37A15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64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F7CE0-8226-4BE0-BE36-4F5C4471E5FE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05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4637-78ED-4CFC-A58A-89427209633D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151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58A92-B0FA-45C9-BE81-B66BA5EABD5F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562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C687B-09B2-4415-B76C-5E88CEB883E3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755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87A4-DA0D-4657-A890-A4D861EDBCB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802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372A-6701-48EB-83CA-2D6A56822FC5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862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9C6E-0A60-4A06-91D2-E336EDE3C648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325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7727C-6DFC-47A1-BF04-4D5F0F61CE56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972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BDC4-34F7-4314-B12C-EADC30161B13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01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677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D1FF-06E0-4C0C-808D-E74BE830BCD9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924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4E40-7B3B-4EE1-965B-B89A11DE3C28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77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8642-2E9E-4A6E-89A4-77826FD10760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519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07B6-A6CB-4D21-9413-A33A2A2BFF53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113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87B3-870D-44DF-A380-565178418452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564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85E3-67D2-4613-AEDB-076CC9BA2817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157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971E8-FA30-4D8D-B0D3-0A2DF94B54F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941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6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A2B61D-E2A3-4EAE-AD03-53046C9892DD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523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AC8D1F-AEBC-4046-B970-9A9BF45F54FC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754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89131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455246"/>
            <a:ext cx="7304968" cy="1350522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403375-02B2-4668-B9F7-B65373F8EDDA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23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A4F6-3A45-42C9-BE49-1E4B4AEA61E1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801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6" descr="MTK-PPT-IntohVuosi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6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0EF6D-BA5E-44DB-9933-34C94FF274B1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6156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93027-AEA8-4AA3-8535-7691771C8166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423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26120-4058-4C67-8AB7-DCF8CEEE9DC7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822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3EB0D6-E4EE-4580-A249-E54B387CBED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587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E9ACA-B77B-438D-BDAC-EFBE74509B4B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688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529BE3-1CB7-4D13-BA79-65F988D51141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739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93C478-1E97-4E95-B8E9-B1E0FE3F24E7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743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E7FF09-1A44-4401-81DF-373E30D9CCD0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430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EAFF4-FAC2-4F90-A97E-9900294B5305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7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7FFB-87EB-4995-B31D-7C0B181737EC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861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B479B-CAE4-4830-9C4B-097EF528B21D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085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42DB16-B5EB-481B-BF35-C5225FFA64C4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568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52D45-56B4-487A-B47A-367B5D87B45C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723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6194C0-A369-485B-8240-D75DE7F8AA92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8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D48A9-D9AF-40EA-93DD-2EB8E2662CE6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514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BA486-0129-4985-A9FC-BD86F9D7437F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069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A62EC2-1E84-4F42-BA4D-2DA6F04A0352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432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8EFA63-640F-481F-8710-E195C86677A8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661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367246-158B-4270-8C67-D1DB8FCBE5E8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698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2FECC0-517F-47F6-8912-896AFB6B510A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93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3699-1797-47DF-9F55-1DD2E21FFC11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907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992F63-DC16-4FA7-A1B5-EFDD23CB3877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346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A29FCB-919D-4742-B984-B9BD8F0DA6F5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215"/>
            <a:ext cx="2423222" cy="2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0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B3DA05-10C2-40AE-BBE3-E3102109EF00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744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1E2B8-D82D-45E3-9714-CBFDD1E96C50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384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E5165-D8FE-4164-A4CB-844A89A0458C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634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FDB3B-DAE9-4414-B708-44D2CA86DBEF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230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C0A74-6279-4574-A15D-B8040AF49195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695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065541-4262-4CE2-9941-29DBB6F73759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046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5FC800-EC66-4FEC-8FD8-DFD9DC8D3587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5084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7225" y="4900613"/>
            <a:ext cx="625475" cy="16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500" spc="-150" dirty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62075" y="4741863"/>
            <a:ext cx="1373188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2E6D78-5098-462C-A9E9-09A41C4C0EBC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6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B9D5-142D-42BC-8DA4-87A9DB8C728B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368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1710C7-7D5E-4FEA-863E-DD8FF53CDD74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14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1"/>
            <a:ext cx="7775098" cy="2326561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54213" y="4737100"/>
            <a:ext cx="979487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E2463A-FEC3-42D5-9013-BDB1C8F324AE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794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4A1108-A07A-4B0F-BA36-CE1D356F77D3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397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 descr="MTK-PPT-IntohVuosi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441768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444750" y="4737100"/>
            <a:ext cx="752475" cy="230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74F905-AF03-4C01-9371-AD2EA65C444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97225" y="4737100"/>
            <a:ext cx="2870200" cy="2349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9665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6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5789F9-6438-4C0A-A8DE-82CC3EF45BE6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881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75160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315535"/>
            <a:ext cx="7304968" cy="1529907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8A2D46-C825-4D33-BA5D-C5B679E1B8A4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069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875" y="1891314"/>
            <a:ext cx="7304969" cy="61370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876" y="2455246"/>
            <a:ext cx="7304968" cy="1350522"/>
          </a:xfrm>
        </p:spPr>
        <p:txBody>
          <a:bodyPr/>
          <a:lstStyle>
            <a:lvl1pPr algn="ctr">
              <a:defRPr sz="1800"/>
            </a:lvl1pPr>
            <a:lvl2pPr marL="0" algn="ctr">
              <a:defRPr/>
            </a:lvl2pPr>
            <a:lvl3pPr marL="360000" indent="-171450">
              <a:buFont typeface="Arial"/>
              <a:buChar char="•"/>
              <a:defRPr sz="1200"/>
            </a:lvl3pPr>
            <a:lvl4pPr marL="540000" indent="-180000">
              <a:buFont typeface="Lucida Grande"/>
              <a:buChar char="-"/>
              <a:defRPr sz="1000"/>
            </a:lvl4pPr>
            <a:lvl5pPr marL="540000" indent="-180000">
              <a:buFont typeface="Lucida Grande"/>
              <a:buChar char="-"/>
              <a:defRPr sz="1000"/>
            </a:lvl5pPr>
            <a:lvl6pPr marL="540000" indent="-180000">
              <a:buFont typeface="Lucida Grande"/>
              <a:buChar char="-"/>
              <a:defRPr sz="1000"/>
            </a:lvl6pPr>
            <a:lvl7pPr marL="540000" indent="-180000">
              <a:buFont typeface="Lucida Grande"/>
              <a:buChar char="-"/>
              <a:defRPr sz="1000"/>
            </a:lvl7pPr>
            <a:lvl8pPr marL="540000" indent="-180000">
              <a:buFont typeface="Lucida Grande"/>
              <a:buChar char="-"/>
              <a:defRPr sz="1000"/>
            </a:lvl8pPr>
            <a:lvl9pPr marL="540000" indent="-180000">
              <a:buFont typeface="Lucida Grande"/>
              <a:buChar char="-"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A14922-AA58-4CFD-B26E-E5F64E3C945C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11500" y="4737100"/>
            <a:ext cx="2895600" cy="234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449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6" descr="MTK-PPT-IntohVuosi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811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506BC-E685-4F4D-8367-6B0130E40A76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371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F72749-E617-4C55-AC03-7B2CD48DDBCE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9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DB69-3CDC-4480-837F-202CE4FA3339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9594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F0E04-EB81-46CE-845F-A3E2F99494C2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130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738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31CCBC-15CC-4FAF-8D39-A3BC47C87D3B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339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FDCD5B-8A51-4236-97CE-F961191AF4B6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50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E12A6-1728-4123-B21E-3B8C69C88D5E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1993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9ADFC-02E6-4E6D-A54F-F03ADFD13FA7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344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8FFB4D-F7F7-4426-8000-2566F58C9F0B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3594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73AE2-F875-4353-8E6E-91F717E709BC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2891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645750" indent="-2857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8A918F-DA82-4890-8A56-F76E280F5784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7246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9AD68-936A-45E7-A7C3-4B145FF22542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1299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59756-8FCE-4011-852C-AEB6916E4238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57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57038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57039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C7E6-0A61-45F0-941F-65C278B7A6C6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3737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DCFAC-4F4C-4A7B-B925-672804E9D130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6099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7145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F7E38-A8D3-4E48-A1FA-3FA6E8B021D3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3089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6" y="983123"/>
            <a:ext cx="6248572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6248573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46C60-1CDC-4416-8C9A-40F0D2C4F121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7013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8D5ED1-67EF-4425-BD4D-E8839804A70B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5829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AC82E-80F6-4147-9570-FCBBE5244420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819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spcCol="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05D5B-9361-41BE-93F7-6028CB7A8CA9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390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7721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924" y="133404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294371-BB73-4DDA-B482-33C67EA02FE4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0114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12EBB3-227C-43CD-93E7-900C08FD2CB9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7690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507579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121288"/>
            <a:ext cx="7775098" cy="2571102"/>
          </a:xfrm>
        </p:spPr>
        <p:txBody>
          <a:bodyPr numCol="2" spcCol="144000"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1038" y="4741863"/>
            <a:ext cx="21336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621AEE-6D66-46C9-96C3-D13B9F504EDA}" type="datetime1">
              <a:rPr lang="fi-FI" smtClean="0"/>
              <a:t>14.1.2020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219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983123"/>
            <a:ext cx="7764775" cy="61370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8695" y="1596832"/>
            <a:ext cx="7775098" cy="2571102"/>
          </a:xfrm>
        </p:spPr>
        <p:txBody>
          <a:bodyPr/>
          <a:lstStyle>
            <a:lvl1pPr>
              <a:defRPr sz="1600"/>
            </a:lvl1pPr>
            <a:lvl2pPr marL="0" indent="0">
              <a:buFontTx/>
              <a:buNone/>
              <a:defRPr/>
            </a:lvl2pPr>
            <a:lvl3pPr marL="540000" indent="-180000">
              <a:buFont typeface="Arial"/>
              <a:buChar char="•"/>
              <a:defRPr sz="1400"/>
            </a:lvl3pPr>
            <a:lvl4pPr marL="900000" indent="-180000">
              <a:buFont typeface="Lucida Grande"/>
              <a:buChar char="-"/>
              <a:defRPr sz="1200"/>
            </a:lvl4pPr>
            <a:lvl5pPr marL="900000" indent="-180000">
              <a:buFont typeface="Lucida Grande"/>
              <a:buChar char="-"/>
              <a:defRPr sz="1200"/>
            </a:lvl5pPr>
            <a:lvl6pPr marL="900000" indent="-180000">
              <a:buFont typeface="Lucida Grande"/>
              <a:buChar char="-"/>
              <a:defRPr sz="1200"/>
            </a:lvl6pPr>
            <a:lvl7pPr marL="900000" indent="-180000">
              <a:buFont typeface="Lucida Grande"/>
              <a:buChar char="-"/>
              <a:defRPr sz="1200"/>
            </a:lvl7pPr>
            <a:lvl8pPr marL="900000" indent="-180000">
              <a:buFont typeface="Lucida Grande"/>
              <a:buChar char="-"/>
              <a:defRPr sz="1200"/>
            </a:lvl8pPr>
            <a:lvl9pPr marL="900000" indent="-180000">
              <a:buFont typeface="Lucida Grande"/>
              <a:buChar char="-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2825" y="4737100"/>
            <a:ext cx="822325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AC44CB-2E50-42B4-BD91-66263977D758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05150" y="4737100"/>
            <a:ext cx="2535238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5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4488" y="663575"/>
            <a:ext cx="808831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34963" y="4741863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3B2416-2861-422F-8366-CA133ECCCB9F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928938" y="4737100"/>
            <a:ext cx="2895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341313" algn="l" defTabSz="457200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9388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4488" y="663575"/>
            <a:ext cx="808831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34963" y="4741863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0E851B-0368-409C-930A-D24FB68E45BD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928938" y="4737100"/>
            <a:ext cx="2895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  <p:sldLayoutId id="2147484174" r:id="rId19"/>
    <p:sldLayoutId id="2147484175" r:id="rId20"/>
    <p:sldLayoutId id="2147484176" r:id="rId21"/>
    <p:sldLayoutId id="2147484177" r:id="rId22"/>
    <p:sldLayoutId id="2147484178" r:id="rId23"/>
    <p:sldLayoutId id="2147484179" r:id="rId24"/>
    <p:sldLayoutId id="2147484180" r:id="rId25"/>
    <p:sldLayoutId id="2147484181" r:id="rId26"/>
    <p:sldLayoutId id="2147484182" r:id="rId27"/>
    <p:sldLayoutId id="2147484183" r:id="rId28"/>
    <p:sldLayoutId id="2147484184" r:id="rId29"/>
    <p:sldLayoutId id="2147484185" r:id="rId30"/>
    <p:sldLayoutId id="2147484186" r:id="rId31"/>
    <p:sldLayoutId id="2147484187" r:id="rId32"/>
    <p:sldLayoutId id="2147484188" r:id="rId33"/>
    <p:sldLayoutId id="2147484189" r:id="rId34"/>
    <p:sldLayoutId id="2147484190" r:id="rId35"/>
    <p:sldLayoutId id="2147484191" r:id="rId36"/>
    <p:sldLayoutId id="2147484192" r:id="rId3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341313" algn="l" defTabSz="457200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9388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4488" y="663575"/>
            <a:ext cx="808831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34963" y="4741863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118CE2-B4FD-4A61-9627-D860CD461090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928938" y="4737100"/>
            <a:ext cx="2895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  <p:sldLayoutId id="2147484210" r:id="rId18"/>
    <p:sldLayoutId id="2147484211" r:id="rId19"/>
    <p:sldLayoutId id="2147484212" r:id="rId20"/>
    <p:sldLayoutId id="2147484213" r:id="rId21"/>
    <p:sldLayoutId id="2147484214" r:id="rId22"/>
    <p:sldLayoutId id="2147484215" r:id="rId23"/>
    <p:sldLayoutId id="2147484216" r:id="rId24"/>
    <p:sldLayoutId id="2147484217" r:id="rId25"/>
    <p:sldLayoutId id="2147484218" r:id="rId26"/>
    <p:sldLayoutId id="2147484219" r:id="rId27"/>
    <p:sldLayoutId id="2147484220" r:id="rId28"/>
    <p:sldLayoutId id="2147484221" r:id="rId29"/>
    <p:sldLayoutId id="2147484222" r:id="rId30"/>
    <p:sldLayoutId id="2147484223" r:id="rId31"/>
    <p:sldLayoutId id="2147484224" r:id="rId32"/>
    <p:sldLayoutId id="2147484225" r:id="rId33"/>
    <p:sldLayoutId id="2147484226" r:id="rId34"/>
    <p:sldLayoutId id="2147484227" r:id="rId35"/>
    <p:sldLayoutId id="2147484228" r:id="rId36"/>
    <p:sldLayoutId id="2147484229" r:id="rId3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341313" algn="l" defTabSz="457200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9388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4488" y="663575"/>
            <a:ext cx="808831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34963" y="4741863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388B24-EF11-440F-9878-5FD96FEF864D}" type="datetime1">
              <a:rPr lang="fi-FI" smtClean="0"/>
              <a:t>14.1.2020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928938" y="4737100"/>
            <a:ext cx="2895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57" r:id="rId28"/>
    <p:sldLayoutId id="2147484258" r:id="rId29"/>
    <p:sldLayoutId id="2147484259" r:id="rId30"/>
    <p:sldLayoutId id="2147484260" r:id="rId31"/>
    <p:sldLayoutId id="2147484261" r:id="rId32"/>
    <p:sldLayoutId id="2147484262" r:id="rId33"/>
    <p:sldLayoutId id="2147484263" r:id="rId34"/>
    <p:sldLayoutId id="2147484264" r:id="rId35"/>
    <p:sldLayoutId id="2147484265" r:id="rId36"/>
    <p:sldLayoutId id="2147484266" r:id="rId3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341313" algn="l" defTabSz="457200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9388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2EDEC7-9F64-4405-BBA2-C2B0A96E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Valtakunnallisen lammasstrategian 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149A74-1676-4AD7-82B2-5BA83792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0" y="1121287"/>
            <a:ext cx="7984599" cy="3428227"/>
          </a:xfrm>
        </p:spPr>
        <p:txBody>
          <a:bodyPr/>
          <a:lstStyle/>
          <a:p>
            <a:r>
              <a:rPr lang="fi-FI" dirty="0"/>
              <a:t>Lammastalouden valtakunnallinen strategiatyö aloitettiin vuonna 2007. Silloin visioksi asetettu karitsanlihan tuotannon 50% omavaraisuusaste saavutettiin strategiajakson aikana. </a:t>
            </a:r>
          </a:p>
          <a:p>
            <a:endParaRPr lang="fi-FI" dirty="0"/>
          </a:p>
          <a:p>
            <a:r>
              <a:rPr lang="fi-FI" dirty="0"/>
              <a:t>Toinen jakso käynnistyi vuonna 2015 uusin tavoittein. </a:t>
            </a:r>
          </a:p>
          <a:p>
            <a:r>
              <a:rPr lang="fi-FI" dirty="0"/>
              <a:t>Visio, toimenpiteet ja arvot on tässä strategiassa kirjattu strategialampolan muotoon. Se nivoo lammastalouden osaksi koko yhteiskuntaa. </a:t>
            </a:r>
          </a:p>
          <a:p>
            <a:endParaRPr lang="fi-FI" dirty="0"/>
          </a:p>
          <a:p>
            <a:r>
              <a:rPr lang="fi-FI" dirty="0"/>
              <a:t>Vuonna 2019 uudempi strategia tarkentui vastaamaan nykyistä markkinatilannetta.</a:t>
            </a:r>
          </a:p>
          <a:p>
            <a:r>
              <a:rPr lang="fi-FI" dirty="0"/>
              <a:t>Strategia on laadittu ja sitä päivitetään alan johtavien asiantuntijoiden toimesta.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260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B81C580B-C2D0-4486-82F4-4574A81A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2F9FC292-AEAD-46A2-B962-861F2CD4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58B2B7A-F00C-41CA-B582-375550BD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9" y="66756"/>
            <a:ext cx="7030387" cy="49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217582" y="4785061"/>
            <a:ext cx="266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altLang="fi-FI" sz="1200" dirty="0">
                <a:solidFill>
                  <a:prstClr val="black"/>
                </a:solidFill>
                <a:latin typeface="+mn-lt"/>
              </a:rPr>
              <a:t>Laatijat: </a:t>
            </a:r>
            <a:r>
              <a:rPr lang="fi-FI" altLang="fi-FI" sz="1200" i="1" dirty="0">
                <a:solidFill>
                  <a:prstClr val="black"/>
                </a:solidFill>
                <a:latin typeface="+mn-lt"/>
              </a:rPr>
              <a:t>MTK, SLY ry ja Pro </a:t>
            </a:r>
            <a:r>
              <a:rPr lang="fi-FI" altLang="fi-FI" sz="1200" i="1" dirty="0" err="1">
                <a:solidFill>
                  <a:prstClr val="black"/>
                </a:solidFill>
                <a:latin typeface="+mn-lt"/>
              </a:rPr>
              <a:t>Agria</a:t>
            </a:r>
            <a:endParaRPr lang="fi-FI" altLang="fi-FI" sz="1200" i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STRATEGIAN PAINOPISTEALUEET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778F4538-8ABE-421D-8DEE-4EB553FD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584789701"/>
              </p:ext>
            </p:extLst>
          </p:nvPr>
        </p:nvGraphicFramePr>
        <p:xfrm>
          <a:off x="1723006" y="1121287"/>
          <a:ext cx="5322371" cy="348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1"/>
          <p:cNvSpPr/>
          <p:nvPr/>
        </p:nvSpPr>
        <p:spPr>
          <a:xfrm>
            <a:off x="3099098" y="2181099"/>
            <a:ext cx="440328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5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584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695" y="246174"/>
            <a:ext cx="7764775" cy="798707"/>
          </a:xfrm>
        </p:spPr>
        <p:txBody>
          <a:bodyPr>
            <a:noAutofit/>
          </a:bodyPr>
          <a:lstStyle/>
          <a:p>
            <a:pPr lvl="0"/>
            <a:r>
              <a:rPr lang="fi-FI" b="1" dirty="0">
                <a:solidFill>
                  <a:srgbClr val="0070C0"/>
                </a:solidFill>
                <a:cs typeface="Arial" panose="020B0604020202020204" pitchFamily="34" charset="0"/>
              </a:rPr>
              <a:t>Markkinatulot, menekin edistäminen, monipuolinen tuotanto, osaaminen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1691" y="1270831"/>
            <a:ext cx="7775098" cy="3032228"/>
          </a:xfrm>
        </p:spPr>
        <p:txBody>
          <a:bodyPr>
            <a:normAutofit/>
          </a:bodyPr>
          <a:lstStyle/>
          <a:p>
            <a:pPr indent="0"/>
            <a:r>
              <a:rPr lang="fi-FI" sz="2200" u="sng" dirty="0">
                <a:latin typeface="Arial" panose="020B0604020202020204" pitchFamily="34" charset="0"/>
                <a:cs typeface="Arial" panose="020B0604020202020204" pitchFamily="34" charset="0"/>
              </a:rPr>
              <a:t>Strateginen tavoite</a:t>
            </a:r>
          </a:p>
          <a:p>
            <a:pPr indent="0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Luodaan uutta kysyntää ja vastataan siihen tasaisella, ympärivuotisella tuotantoketjulla</a:t>
            </a:r>
          </a:p>
          <a:p>
            <a:pPr marL="469106" indent="-265510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Toimenpiteet</a:t>
            </a:r>
          </a:p>
          <a:p>
            <a:pPr marL="671513" lvl="1" indent="-133350">
              <a:tabLst>
                <a:tab pos="538163" algn="l"/>
              </a:tabLst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Tuottajaorganisaatiot</a:t>
            </a:r>
          </a:p>
          <a:p>
            <a:pPr marL="672704" lvl="1" indent="-13573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Suoramyynnin kehittäminen</a:t>
            </a:r>
          </a:p>
          <a:p>
            <a:pPr marL="672704" lvl="1" indent="-13573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Keskusliike-  ja jakelukanavayhteistyö</a:t>
            </a:r>
          </a:p>
          <a:p>
            <a:pPr marL="672704" lvl="1" indent="-13573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Kausilisä ~ 1,20 e/kg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7C434BA-6340-452D-BDF8-55398DE6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582" y="4722793"/>
            <a:ext cx="266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altLang="fi-FI" sz="1200" dirty="0">
                <a:solidFill>
                  <a:prstClr val="black"/>
                </a:solidFill>
                <a:latin typeface="+mn-lt"/>
              </a:rPr>
              <a:t>Laatijat: </a:t>
            </a:r>
            <a:r>
              <a:rPr lang="fi-FI" altLang="fi-FI" sz="1200" i="1" dirty="0">
                <a:solidFill>
                  <a:prstClr val="black"/>
                </a:solidFill>
                <a:latin typeface="+mn-lt"/>
              </a:rPr>
              <a:t>MTK, SLY ry ja Pro </a:t>
            </a:r>
            <a:r>
              <a:rPr lang="fi-FI" altLang="fi-FI" sz="1200" i="1" dirty="0" err="1">
                <a:solidFill>
                  <a:prstClr val="black"/>
                </a:solidFill>
                <a:latin typeface="+mn-lt"/>
              </a:rPr>
              <a:t>Agria</a:t>
            </a:r>
            <a:endParaRPr lang="fi-FI" altLang="fi-FI" sz="1200" i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DD4B49-7327-424A-88E8-27F38577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91" y="3872669"/>
            <a:ext cx="1688466" cy="11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12DCF-5693-4A49-9B65-F4E3BB75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95" y="312191"/>
            <a:ext cx="7764775" cy="61370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  <a:cs typeface="Arial" panose="020B0604020202020204" pitchFamily="34" charset="0"/>
              </a:rPr>
              <a:t>Tuet ja kannustava toimintaympäristö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674110-2721-411F-8369-B48D2BD13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95" y="930588"/>
            <a:ext cx="7775098" cy="2571102"/>
          </a:xfrm>
        </p:spPr>
        <p:txBody>
          <a:bodyPr/>
          <a:lstStyle/>
          <a:p>
            <a:pPr indent="0"/>
            <a:r>
              <a:rPr lang="fi-FI" sz="2200" u="sng" dirty="0">
                <a:latin typeface="Arial" panose="020B0604020202020204" pitchFamily="34" charset="0"/>
                <a:cs typeface="Arial" panose="020B0604020202020204" pitchFamily="34" charset="0"/>
              </a:rPr>
              <a:t>Strateginen tavoite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Kannustava tukijärjestelmä ja toimintaympäristö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Kustannusperusteisesta tulosperusteiseen korvausjärjestelmään siirtyminen, CAP27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Lammasedunvalvonta sitouttaa (ryhmä-äly), on luovaa (uusia avauksia), paineistaa (pitää puolensa), riittävä resurssointi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Tukijärjestelmän pitää kannustaa kehittämiseen ja yritystoiminnan jatkumiseen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Joustava rahoitus eri tukielementtien välillä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1092DCA5-458C-4925-8952-C8F58B40F7B0}"/>
              </a:ext>
            </a:extLst>
          </p:cNvPr>
          <p:cNvSpPr/>
          <p:nvPr/>
        </p:nvSpPr>
        <p:spPr>
          <a:xfrm>
            <a:off x="3063205" y="4748675"/>
            <a:ext cx="2460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i-FI" altLang="fi-FI" sz="1200" dirty="0">
                <a:solidFill>
                  <a:prstClr val="black"/>
                </a:solidFill>
              </a:rPr>
              <a:t>Laatijat: </a:t>
            </a:r>
            <a:r>
              <a:rPr lang="fi-FI" altLang="fi-FI" sz="1200" i="1" dirty="0">
                <a:solidFill>
                  <a:prstClr val="black"/>
                </a:solidFill>
              </a:rPr>
              <a:t>MTK, SLY ry ja Pro </a:t>
            </a:r>
            <a:r>
              <a:rPr lang="fi-FI" altLang="fi-FI" sz="1200" i="1" dirty="0" err="1">
                <a:solidFill>
                  <a:prstClr val="black"/>
                </a:solidFill>
              </a:rPr>
              <a:t>Agria</a:t>
            </a:r>
            <a:endParaRPr lang="fi-FI" altLang="fi-FI" sz="1200" i="1" dirty="0">
              <a:solidFill>
                <a:prstClr val="black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F60078F-736D-4C58-8105-0E779984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5" y="3865068"/>
            <a:ext cx="1744370" cy="11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5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6B6A6F-454A-4AF5-B9F9-99E74F52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>
                <a:solidFill>
                  <a:srgbClr val="0070C0"/>
                </a:solidFill>
                <a:cs typeface="Arial" panose="020B0604020202020204" pitchFamily="34" charset="0"/>
              </a:rPr>
              <a:t>Byrokratia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7D7CBD-8764-40C3-AEBA-CD3606368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fi-FI" sz="2200" u="sng" dirty="0">
                <a:latin typeface="Arial" panose="020B0604020202020204" pitchFamily="34" charset="0"/>
                <a:cs typeface="Arial" panose="020B0604020202020204" pitchFamily="34" charset="0"/>
              </a:rPr>
              <a:t>Strateginen tavoite</a:t>
            </a:r>
          </a:p>
          <a:p>
            <a:pPr indent="0"/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Kannustaa yritystoiminnan kehittämiseen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Byrokratian purku: jatketaan yhteistyötä hallinnon kanssa, toteutumisen säännöllistä, aktiivista seurantaa</a:t>
            </a:r>
          </a:p>
          <a:p>
            <a:pPr marL="446088" indent="-1778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Valvojista valmentajiksi </a:t>
            </a:r>
          </a:p>
          <a:p>
            <a:endParaRPr lang="fi-FI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98C87BE-358F-428A-B6EC-6AD36492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740" y="4722793"/>
            <a:ext cx="266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altLang="fi-FI" sz="1200" dirty="0">
                <a:solidFill>
                  <a:prstClr val="black"/>
                </a:solidFill>
                <a:latin typeface="+mn-lt"/>
              </a:rPr>
              <a:t>Laatijat: </a:t>
            </a:r>
            <a:r>
              <a:rPr lang="fi-FI" altLang="fi-FI" sz="1200" i="1" dirty="0">
                <a:solidFill>
                  <a:prstClr val="black"/>
                </a:solidFill>
                <a:latin typeface="+mn-lt"/>
              </a:rPr>
              <a:t>MTK, SLY ry ja Pro </a:t>
            </a:r>
            <a:r>
              <a:rPr lang="fi-FI" altLang="fi-FI" sz="1200" i="1" dirty="0" err="1">
                <a:solidFill>
                  <a:prstClr val="black"/>
                </a:solidFill>
                <a:latin typeface="+mn-lt"/>
              </a:rPr>
              <a:t>Agria</a:t>
            </a:r>
            <a:endParaRPr lang="fi-FI" altLang="fi-FI" sz="1200" i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826A73B-D0DA-403B-976D-B5AA3580F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1" y="3541931"/>
            <a:ext cx="2176688" cy="14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9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51DCA-7445-45E5-933F-EFF31BAB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  <a:cs typeface="Arial" panose="020B0604020202020204" pitchFamily="34" charset="0"/>
              </a:rPr>
              <a:t>Kustannusten hallinta osana kannattavuutta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6006DC-855D-4139-B8BE-772EFD233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fi-FI" sz="2000" u="sng" dirty="0">
                <a:latin typeface="Arial" panose="020B0604020202020204" pitchFamily="34" charset="0"/>
                <a:cs typeface="Arial" panose="020B0604020202020204" pitchFamily="34" charset="0"/>
              </a:rPr>
              <a:t>Strateginen tavoite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Lammastalouden kustannukset kuriin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Yhteishankinnat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Tilojen välinen yhteistyö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Tuottavat kustannukset 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Järkevät ostopalvelut/konehankinnat</a:t>
            </a:r>
          </a:p>
          <a:p>
            <a:pPr marL="360363" lvl="1" indent="-1841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Lisää lammastiloja kannattavuuskirjanpitoon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4C145B9-3B27-4BA3-B567-E52EDBD44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582" y="4722793"/>
            <a:ext cx="266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altLang="fi-FI" sz="1200" dirty="0">
                <a:solidFill>
                  <a:prstClr val="black"/>
                </a:solidFill>
                <a:latin typeface="+mn-lt"/>
              </a:rPr>
              <a:t>Laatijat: </a:t>
            </a:r>
            <a:r>
              <a:rPr lang="fi-FI" altLang="fi-FI" sz="1200" i="1" dirty="0">
                <a:solidFill>
                  <a:prstClr val="black"/>
                </a:solidFill>
                <a:latin typeface="+mn-lt"/>
              </a:rPr>
              <a:t>MTK, SLY ry ja Pro </a:t>
            </a:r>
            <a:r>
              <a:rPr lang="fi-FI" altLang="fi-FI" sz="1200" i="1" dirty="0" err="1">
                <a:solidFill>
                  <a:prstClr val="black"/>
                </a:solidFill>
                <a:latin typeface="+mn-lt"/>
              </a:rPr>
              <a:t>Agria</a:t>
            </a:r>
            <a:endParaRPr lang="fi-FI" altLang="fi-FI" sz="1200" i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E6825CE-4C91-46FE-9E80-FE0D8138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91" y="3643287"/>
            <a:ext cx="2000068" cy="13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3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AE500F25-268E-461B-9F05-F6BA379659F6}"/>
              </a:ext>
            </a:extLst>
          </p:cNvPr>
          <p:cNvSpPr/>
          <p:nvPr/>
        </p:nvSpPr>
        <p:spPr>
          <a:xfrm>
            <a:off x="780977" y="119926"/>
            <a:ext cx="3163817" cy="2228427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Vahvuudet</a:t>
            </a:r>
            <a:endParaRPr lang="fi-FI" sz="1400" b="1" dirty="0">
              <a:solidFill>
                <a:schemeClr val="tx1"/>
              </a:solidFill>
            </a:endParaRP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000" b="1" dirty="0">
                <a:solidFill>
                  <a:schemeClr val="tx1"/>
                </a:solidFill>
              </a:rPr>
              <a:t>Monipuolinen tuotantoeläin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Tuotannon alueellinen kattavuus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Nurmeen perustuva tuotantotapa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Luonnon monimuotoisuuden ylläpitokyky</a:t>
            </a:r>
          </a:p>
          <a:p>
            <a:pPr algn="ctr"/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05346652-8BFE-4215-9DEB-3CA36DE7DA02}"/>
              </a:ext>
            </a:extLst>
          </p:cNvPr>
          <p:cNvSpPr/>
          <p:nvPr/>
        </p:nvSpPr>
        <p:spPr>
          <a:xfrm>
            <a:off x="4265551" y="119926"/>
            <a:ext cx="3163816" cy="222842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Heikkoudet</a:t>
            </a:r>
            <a:endParaRPr lang="fi-FI" sz="1000" b="1" dirty="0">
              <a:solidFill>
                <a:schemeClr val="tx1"/>
              </a:solidFill>
            </a:endParaRP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Alan heikko kannattavuus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Karitsanlihan pieni kulutus</a:t>
            </a:r>
            <a:endParaRPr lang="fi-FI" sz="800" dirty="0">
              <a:solidFill>
                <a:schemeClr val="tx1"/>
              </a:solidFill>
            </a:endParaRP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Sisäruokintakauden pituus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Resurssien vähyys</a:t>
            </a:r>
          </a:p>
          <a:p>
            <a:pPr algn="ctr"/>
            <a:endParaRPr lang="fi-FI" sz="1000" b="1" dirty="0">
              <a:solidFill>
                <a:schemeClr val="tx1"/>
              </a:solidFill>
            </a:endParaRPr>
          </a:p>
          <a:p>
            <a:pPr algn="ctr"/>
            <a:endParaRPr lang="fi-FI" sz="1000" b="1" dirty="0">
              <a:solidFill>
                <a:schemeClr val="tx1"/>
              </a:solidFill>
            </a:endParaRPr>
          </a:p>
          <a:p>
            <a:pPr algn="ctr"/>
            <a:endParaRPr lang="fi-FI" sz="1000" b="1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E5A630B-9768-46E8-852D-1323BA370796}"/>
              </a:ext>
            </a:extLst>
          </p:cNvPr>
          <p:cNvSpPr/>
          <p:nvPr/>
        </p:nvSpPr>
        <p:spPr>
          <a:xfrm>
            <a:off x="780977" y="2608827"/>
            <a:ext cx="3163817" cy="2356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b="1" dirty="0">
              <a:solidFill>
                <a:schemeClr val="tx1"/>
              </a:solidFill>
            </a:endParaRPr>
          </a:p>
          <a:p>
            <a:pPr algn="ctr"/>
            <a:endParaRPr lang="fi-FI" sz="1000" b="1" dirty="0">
              <a:solidFill>
                <a:schemeClr val="tx1"/>
              </a:solidFill>
            </a:endParaRP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Mahdollisuudet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Tuotannon lyhyt kierto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Alan kasvumahdollisuus omavaraisuudessa ja kulutuksessa</a:t>
            </a:r>
          </a:p>
          <a:p>
            <a:pPr algn="ctr"/>
            <a:r>
              <a:rPr lang="fi-FI" sz="1000" b="1" dirty="0" err="1">
                <a:solidFill>
                  <a:schemeClr val="tx1"/>
                </a:solidFill>
              </a:rPr>
              <a:t>Pusikoitumisen</a:t>
            </a:r>
            <a:r>
              <a:rPr lang="fi-FI" sz="1000" b="1" dirty="0">
                <a:solidFill>
                  <a:schemeClr val="tx1"/>
                </a:solidFill>
              </a:rPr>
              <a:t> ehkäisy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Viljelyn monipuolistaja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Luomu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Siitoseläinten vientipotentiaali</a:t>
            </a:r>
          </a:p>
          <a:p>
            <a:pPr algn="ctr"/>
            <a:endParaRPr lang="fi-FI" sz="1000" b="1" dirty="0">
              <a:solidFill>
                <a:schemeClr val="tx1"/>
              </a:solidFill>
            </a:endParaRPr>
          </a:p>
          <a:p>
            <a:pPr algn="ctr"/>
            <a:endParaRPr lang="fi-FI" sz="1000" b="1" dirty="0">
              <a:solidFill>
                <a:schemeClr val="tx1"/>
              </a:solidFill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C7D018F1-496F-4216-B469-B15A34A058F4}"/>
              </a:ext>
            </a:extLst>
          </p:cNvPr>
          <p:cNvSpPr/>
          <p:nvPr/>
        </p:nvSpPr>
        <p:spPr>
          <a:xfrm>
            <a:off x="4268176" y="2605482"/>
            <a:ext cx="3163816" cy="2356694"/>
          </a:xfrm>
          <a:prstGeom prst="roundRect">
            <a:avLst/>
          </a:prstGeom>
          <a:solidFill>
            <a:srgbClr val="CC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Uhat</a:t>
            </a:r>
          </a:p>
          <a:p>
            <a:pPr lvl="0" algn="ctr"/>
            <a:r>
              <a:rPr lang="fi-FI" sz="1000" b="1" dirty="0">
                <a:solidFill>
                  <a:schemeClr val="tx1"/>
                </a:solidFill>
              </a:rPr>
              <a:t>Tukkujen ja kauppojen myyntihaluttomuus</a:t>
            </a:r>
          </a:p>
          <a:p>
            <a:pPr lvl="0" algn="ctr"/>
            <a:r>
              <a:rPr lang="fi-FI" sz="1000" b="1" dirty="0">
                <a:solidFill>
                  <a:schemeClr val="tx1"/>
                </a:solidFill>
              </a:rPr>
              <a:t>Tukiriippuvuus</a:t>
            </a:r>
          </a:p>
          <a:p>
            <a:pPr algn="ctr"/>
            <a:r>
              <a:rPr lang="fi-FI" sz="1000" b="1" dirty="0">
                <a:solidFill>
                  <a:schemeClr val="tx1"/>
                </a:solidFill>
              </a:rPr>
              <a:t>Pedot</a:t>
            </a:r>
          </a:p>
        </p:txBody>
      </p:sp>
      <p:sp>
        <p:nvSpPr>
          <p:cNvPr id="14" name="Nuoli: Ylös-alas 13">
            <a:extLst>
              <a:ext uri="{FF2B5EF4-FFF2-40B4-BE49-F238E27FC236}">
                <a16:creationId xmlns:a16="http://schemas.microsoft.com/office/drawing/2014/main" id="{1811048D-E3B2-4A99-AAE2-455F80DF37C6}"/>
              </a:ext>
            </a:extLst>
          </p:cNvPr>
          <p:cNvSpPr/>
          <p:nvPr/>
        </p:nvSpPr>
        <p:spPr>
          <a:xfrm>
            <a:off x="3944794" y="23104"/>
            <a:ext cx="350688" cy="5143500"/>
          </a:xfrm>
          <a:prstGeom prst="upDown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Vasen-oikea 14">
            <a:extLst>
              <a:ext uri="{FF2B5EF4-FFF2-40B4-BE49-F238E27FC236}">
                <a16:creationId xmlns:a16="http://schemas.microsoft.com/office/drawing/2014/main" id="{53EAB1F9-0774-456F-9C8A-1EC00A1F5153}"/>
              </a:ext>
            </a:extLst>
          </p:cNvPr>
          <p:cNvSpPr/>
          <p:nvPr/>
        </p:nvSpPr>
        <p:spPr>
          <a:xfrm>
            <a:off x="596053" y="2301679"/>
            <a:ext cx="6996853" cy="35190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658522"/>
      </p:ext>
    </p:extLst>
  </p:cSld>
  <p:clrMapOvr>
    <a:masterClrMapping/>
  </p:clrMapOvr>
</p:sld>
</file>

<file path=ppt/theme/theme1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TK ihan uudet pohjat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llipohja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TK ihan uudet pohjat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58251F2C8974F8547697BC0AFCF7B" ma:contentTypeVersion="10" ma:contentTypeDescription="Create a new document." ma:contentTypeScope="" ma:versionID="1fc093186fa923c8c0d32164d5b36161">
  <xsd:schema xmlns:xsd="http://www.w3.org/2001/XMLSchema" xmlns:xs="http://www.w3.org/2001/XMLSchema" xmlns:p="http://schemas.microsoft.com/office/2006/metadata/properties" xmlns:ns3="ff1c8420-2bc2-4ed2-aacf-95791f07f81c" xmlns:ns4="d03c3305-6f41-4d7b-99d1-77a4aa08d2c5" targetNamespace="http://schemas.microsoft.com/office/2006/metadata/properties" ma:root="true" ma:fieldsID="78e55c57a8c7a2db57c4bb07d26330e3" ns3:_="" ns4:_="">
    <xsd:import namespace="ff1c8420-2bc2-4ed2-aacf-95791f07f81c"/>
    <xsd:import namespace="d03c3305-6f41-4d7b-99d1-77a4aa08d2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c8420-2bc2-4ed2-aacf-95791f07f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c3305-6f41-4d7b-99d1-77a4aa08d2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74A5B6-25FD-4077-B778-A25867F66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DE3DE-6AF4-47B7-958D-EEEC062EA621}">
  <ds:schemaRefs>
    <ds:schemaRef ds:uri="http://schemas.microsoft.com/office/2006/metadata/properties"/>
    <ds:schemaRef ds:uri="d03c3305-6f41-4d7b-99d1-77a4aa08d2c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ff1c8420-2bc2-4ed2-aacf-95791f07f81c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BF6D7-7630-495B-AAC1-DFFBE32F4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1c8420-2bc2-4ed2-aacf-95791f07f81c"/>
    <ds:schemaRef ds:uri="d03c3305-6f41-4d7b-99d1-77a4aa08d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MTK kalvopohjat 2014</Template>
  <TotalTime>6299</TotalTime>
  <Words>307</Words>
  <Application>Microsoft Office PowerPoint</Application>
  <PresentationFormat>Näytössä katseltava esitys (16:9)</PresentationFormat>
  <Paragraphs>81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Calibri</vt:lpstr>
      <vt:lpstr>Lucida Grande</vt:lpstr>
      <vt:lpstr>Times New Roman</vt:lpstr>
      <vt:lpstr>Wingdings</vt:lpstr>
      <vt:lpstr>MTK kalvopohjat 2014</vt:lpstr>
      <vt:lpstr>MTK ihan uudet pohjat</vt:lpstr>
      <vt:lpstr>Mallipohja</vt:lpstr>
      <vt:lpstr>1_MTK ihan uudet pohjat</vt:lpstr>
      <vt:lpstr>Valtakunnallisen lammasstrategian polku</vt:lpstr>
      <vt:lpstr>PowerPoint-esitys</vt:lpstr>
      <vt:lpstr>STRATEGIAN PAINOPISTEALUEET</vt:lpstr>
      <vt:lpstr>Markkinatulot, menekin edistäminen, monipuolinen tuotanto, osaaminen</vt:lpstr>
      <vt:lpstr>Tuet ja kannustava toimintaympäristö</vt:lpstr>
      <vt:lpstr>Byrokratia</vt:lpstr>
      <vt:lpstr>Kustannusten hallinta osana kannattavuutta</vt:lpstr>
      <vt:lpstr>PowerPoint-esitys</vt:lpstr>
    </vt:vector>
  </TitlesOfParts>
  <Company>MTK Viestilehdet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Lauttalammi Jami</dc:creator>
  <cp:lastModifiedBy>Patama Saara</cp:lastModifiedBy>
  <cp:revision>584</cp:revision>
  <cp:lastPrinted>2016-01-27T10:13:38Z</cp:lastPrinted>
  <dcterms:created xsi:type="dcterms:W3CDTF">2015-07-20T10:38:47Z</dcterms:created>
  <dcterms:modified xsi:type="dcterms:W3CDTF">2020-01-14T14:14:37Z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0x0101000B258251F2C8974F8547697BC0AFCF7B</vt:lpwstr>
  </property>
</Properties>
</file>